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7" r:id="rId2"/>
    <p:sldId id="258" r:id="rId3"/>
    <p:sldId id="259" r:id="rId4"/>
    <p:sldId id="260" r:id="rId5"/>
    <p:sldId id="261" r:id="rId6"/>
    <p:sldId id="262" r:id="rId7"/>
    <p:sldId id="263" r:id="rId8"/>
    <p:sldId id="264" r:id="rId9"/>
    <p:sldId id="265" r:id="rId10"/>
    <p:sldId id="275" r:id="rId11"/>
    <p:sldId id="267" r:id="rId12"/>
    <p:sldId id="277" r:id="rId13"/>
    <p:sldId id="268" r:id="rId14"/>
    <p:sldId id="270" r:id="rId15"/>
    <p:sldId id="280" r:id="rId16"/>
    <p:sldId id="279" r:id="rId17"/>
    <p:sldId id="282" r:id="rId18"/>
    <p:sldId id="283" r:id="rId19"/>
    <p:sldId id="269" r:id="rId20"/>
    <p:sldId id="273" r:id="rId21"/>
    <p:sldId id="274" r:id="rId22"/>
    <p:sldId id="27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5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34"/>
    <p:restoredTop sz="94745"/>
  </p:normalViewPr>
  <p:slideViewPr>
    <p:cSldViewPr snapToGrid="0" snapToObjects="1">
      <p:cViewPr>
        <p:scale>
          <a:sx n="90" d="100"/>
          <a:sy n="90" d="100"/>
        </p:scale>
        <p:origin x="-968"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04158-7491-6C46-B94B-DBD660C8D06C}" type="datetimeFigureOut">
              <a:rPr kumimoji="1" lang="zh-CN" altLang="en-US" smtClean="0"/>
              <a:t>2020/3/16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F23C6-B6AD-6646-969D-2CD14D2849B3}" type="slidenum">
              <a:rPr kumimoji="1" lang="zh-CN" altLang="en-US" smtClean="0"/>
              <a:t>‹#›</a:t>
            </a:fld>
            <a:endParaRPr kumimoji="1" lang="zh-CN" altLang="en-US"/>
          </a:p>
        </p:txBody>
      </p:sp>
    </p:spTree>
    <p:extLst>
      <p:ext uri="{BB962C8B-B14F-4D97-AF65-F5344CB8AC3E}">
        <p14:creationId xmlns:p14="http://schemas.microsoft.com/office/powerpoint/2010/main" val="162187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7BD709BB-CE0A-6945-B45B-FC963A787198}"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10BC29E-A9DC-4848-915F-EAFB9DFCCBB2}"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ECAC545-A894-DA40-B93C-67B6FEE7CD28}"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E7204B0F-D6F5-454B-84DC-40AE212DA870}"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3CE097A-80D2-AB4E-897A-C98F35DB4181}"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ACB5DC8-A338-214A-9169-2DC0137936A2}"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84C4E4E-57F0-1247-96FA-CF10AC6DE54C}"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0FBDC66E-B9BE-A347-BA08-876AC79A34E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759E532-22B3-1643-B737-654F09A49A09}"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8E5CA84B-5AA7-B242-96A5-C0BD2C2867EF}"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C88B4EED-D059-A349-BCFB-1A4478975F47}"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26287DF-C501-8247-A2D1-F422E0FAA6B7}"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24721C5E-3CF7-664A-9836-5D457F44E74F}"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85F8839B-56EC-0845-9E73-9F75B53F598E}"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868DA4CF-168F-3C4F-8341-227EBEE8CC11}"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43EE8B71-83A5-7642-96C7-078E2E6A6958}"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DF1A74D-14A8-524A-969D-28907380AD90}"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412E8EFF-70C7-3844-9593-63379FF62D5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7B88144-3A40-D34C-A860-B6B55E384551}"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2D66992B-9A1E-6144-9CE9-B90D4BB7CCB2}"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67BC68E-5BA9-1A40-A414-76AEDCB51D2D}"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B84AE2A-DB3D-7E47-942D-3FCB0520749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8486DDCB-BDCE-5F49-803A-0C9EA35F97B0}" type="datetimeFigureOut">
              <a:rPr lang="zh-CN" altLang="en-US">
                <a:solidFill>
                  <a:prstClr val="black">
                    <a:tint val="75000"/>
                  </a:prstClr>
                </a:solidFill>
              </a:rPr>
              <a:pPr>
                <a:defRPr/>
              </a:pPr>
              <a:t>2020/3/16</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宋体" panose="02010600030101010101" pitchFamily="2" charset="-122"/>
              </a:defRPr>
            </a:lvl1pPr>
          </a:lstStyle>
          <a:p>
            <a:pPr fontAlgn="base">
              <a:spcBef>
                <a:spcPct val="0"/>
              </a:spcBef>
              <a:spcAft>
                <a:spcPct val="0"/>
              </a:spcAft>
              <a:defRPr/>
            </a:pPr>
            <a:fld id="{A31170F0-D32A-A14E-842D-F0A8F15BF315}"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292227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Freeform 596"/>
          <p:cNvSpPr>
            <a:spLocks/>
          </p:cNvSpPr>
          <p:nvPr/>
        </p:nvSpPr>
        <p:spPr bwMode="auto">
          <a:xfrm rot="16200000">
            <a:off x="4654174" y="-233710"/>
            <a:ext cx="3275215" cy="7799244"/>
          </a:xfrm>
          <a:custGeom>
            <a:avLst/>
            <a:gdLst>
              <a:gd name="T0" fmla="*/ 0 w 1134"/>
              <a:gd name="T1" fmla="*/ 0 h 1950"/>
              <a:gd name="T2" fmla="*/ 0 w 1134"/>
              <a:gd name="T3" fmla="*/ 2147483647 h 1950"/>
              <a:gd name="T4" fmla="*/ 2147483647 w 1134"/>
              <a:gd name="T5" fmla="*/ 2147483647 h 1950"/>
              <a:gd name="T6" fmla="*/ 2147483647 w 1134"/>
              <a:gd name="T7" fmla="*/ 2147483647 h 1950"/>
              <a:gd name="T8" fmla="*/ 0 w 1134"/>
              <a:gd name="T9" fmla="*/ 0 h 1950"/>
              <a:gd name="T10" fmla="*/ 0 60000 65536"/>
              <a:gd name="T11" fmla="*/ 0 60000 65536"/>
              <a:gd name="T12" fmla="*/ 0 60000 65536"/>
              <a:gd name="T13" fmla="*/ 0 60000 65536"/>
              <a:gd name="T14" fmla="*/ 0 60000 65536"/>
              <a:gd name="T15" fmla="*/ 0 w 1134"/>
              <a:gd name="T16" fmla="*/ 0 h 1950"/>
              <a:gd name="T17" fmla="*/ 1134 w 1134"/>
              <a:gd name="T18" fmla="*/ 1950 h 1950"/>
            </a:gdLst>
            <a:ahLst/>
            <a:cxnLst>
              <a:cxn ang="T10">
                <a:pos x="T0" y="T1"/>
              </a:cxn>
              <a:cxn ang="T11">
                <a:pos x="T2" y="T3"/>
              </a:cxn>
              <a:cxn ang="T12">
                <a:pos x="T4" y="T5"/>
              </a:cxn>
              <a:cxn ang="T13">
                <a:pos x="T6" y="T7"/>
              </a:cxn>
              <a:cxn ang="T14">
                <a:pos x="T8" y="T9"/>
              </a:cxn>
            </a:cxnLst>
            <a:rect l="T15" t="T16" r="T17" b="T18"/>
            <a:pathLst>
              <a:path w="1134" h="1950">
                <a:moveTo>
                  <a:pt x="0" y="0"/>
                </a:moveTo>
                <a:lnTo>
                  <a:pt x="0" y="1950"/>
                </a:lnTo>
                <a:lnTo>
                  <a:pt x="1134" y="1814"/>
                </a:lnTo>
                <a:lnTo>
                  <a:pt x="1134" y="136"/>
                </a:lnTo>
                <a:lnTo>
                  <a:pt x="0" y="0"/>
                </a:lnTo>
                <a:close/>
              </a:path>
            </a:pathLst>
          </a:custGeom>
          <a:solidFill>
            <a:schemeClr val="accent5">
              <a:lumMod val="75000"/>
            </a:schemeClr>
          </a:solidFill>
          <a:ln w="12700">
            <a:noFill/>
            <a:round/>
            <a:headEnd/>
            <a:tailEnd/>
          </a:ln>
        </p:spPr>
        <p:txBody>
          <a:bodyPr wrap="none" lIns="87313" tIns="44450" rIns="87313" bIns="44450" anchor="ctr"/>
          <a:lstStyle/>
          <a:p>
            <a:pPr>
              <a:defRPr/>
            </a:pPr>
            <a:endParaRPr lang="zh-CN" altLang="en-US" kern="0">
              <a:solidFill>
                <a:sysClr val="windowText" lastClr="000000"/>
              </a:solidFill>
              <a:latin typeface="Arial" panose="020B0604020202020204" pitchFamily="34" charset="0"/>
            </a:endParaRPr>
          </a:p>
        </p:txBody>
      </p:sp>
      <p:grpSp>
        <p:nvGrpSpPr>
          <p:cNvPr id="3076" name="组合 21"/>
          <p:cNvGrpSpPr>
            <a:grpSpLocks/>
          </p:cNvGrpSpPr>
          <p:nvPr/>
        </p:nvGrpSpPr>
        <p:grpSpPr bwMode="auto">
          <a:xfrm>
            <a:off x="4486564" y="4367389"/>
            <a:ext cx="3194716" cy="352011"/>
            <a:chOff x="1811867" y="3185013"/>
            <a:chExt cx="4035239" cy="416455"/>
          </a:xfrm>
        </p:grpSpPr>
        <p:sp>
          <p:nvSpPr>
            <p:cNvPr id="5" name="圆角矩形 22"/>
            <p:cNvSpPr/>
            <p:nvPr/>
          </p:nvSpPr>
          <p:spPr bwMode="auto">
            <a:xfrm>
              <a:off x="1835696" y="3213522"/>
              <a:ext cx="4011410" cy="387946"/>
            </a:xfrm>
            <a:prstGeom prst="roundRect">
              <a:avLst>
                <a:gd name="adj" fmla="val 42270"/>
              </a:avLst>
            </a:prstGeom>
            <a:solidFill>
              <a:schemeClr val="tx1">
                <a:lumMod val="50000"/>
                <a:lumOff val="50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grpSp>
          <p:nvGrpSpPr>
            <p:cNvPr id="6" name="组合 106"/>
            <p:cNvGrpSpPr/>
            <p:nvPr/>
          </p:nvGrpSpPr>
          <p:grpSpPr bwMode="auto">
            <a:xfrm>
              <a:off x="1811867" y="3185013"/>
              <a:ext cx="559645" cy="416455"/>
              <a:chOff x="899592" y="2377261"/>
              <a:chExt cx="720079" cy="574619"/>
            </a:xfrm>
            <a:effectLst>
              <a:outerShdw blurRad="50800" dist="38100" dir="2700000" algn="tl" rotWithShape="0">
                <a:prstClr val="black">
                  <a:alpha val="40000"/>
                </a:prstClr>
              </a:outerShdw>
            </a:effectLst>
          </p:grpSpPr>
          <p:sp>
            <p:nvSpPr>
              <p:cNvPr id="7" name="圆角矩形 24"/>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a typeface="微软雅黑" pitchFamily="34" charset="-122"/>
                </a:endParaRPr>
              </a:p>
            </p:txBody>
          </p:sp>
          <p:sp>
            <p:nvSpPr>
              <p:cNvPr id="8" name="圆角矩形 25"/>
              <p:cNvSpPr/>
              <p:nvPr/>
            </p:nvSpPr>
            <p:spPr>
              <a:xfrm>
                <a:off x="920239" y="2397813"/>
                <a:ext cx="681257" cy="533517"/>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a typeface="微软雅黑" pitchFamily="34" charset="-122"/>
                </a:endParaRPr>
              </a:p>
            </p:txBody>
          </p:sp>
        </p:grpSp>
      </p:grpSp>
      <p:sp>
        <p:nvSpPr>
          <p:cNvPr id="9" name="Shape 74"/>
          <p:cNvSpPr txBox="1">
            <a:spLocks/>
          </p:cNvSpPr>
          <p:nvPr/>
        </p:nvSpPr>
        <p:spPr>
          <a:xfrm>
            <a:off x="2926079" y="2028304"/>
            <a:ext cx="6658225" cy="2144685"/>
          </a:xfrm>
          <a:prstGeom prst="rect">
            <a:avLst/>
          </a:prstGeom>
          <a:ln w="3175">
            <a:miter lim="400000"/>
          </a:ln>
        </p:spPr>
        <p:txBody>
          <a:bodyPr lIns="38100" tIns="38100" rIns="38100" bIns="38100"/>
          <a:lstStyle>
            <a:lvl1pPr defTabSz="825500">
              <a:spcBef>
                <a:spcPct val="20000"/>
              </a:spcBef>
              <a:buFont typeface="Arial" charset="0"/>
              <a:buChar char="•"/>
              <a:defRPr sz="3200">
                <a:solidFill>
                  <a:schemeClr val="tx1"/>
                </a:solidFill>
                <a:latin typeface="Calibri" charset="0"/>
                <a:ea typeface="宋体" charset="-122"/>
              </a:defRPr>
            </a:lvl1pPr>
            <a:lvl2pPr indent="228600" defTabSz="825500">
              <a:spcBef>
                <a:spcPct val="20000"/>
              </a:spcBef>
              <a:buFont typeface="Arial" charset="0"/>
              <a:buChar char="–"/>
              <a:defRPr sz="2800">
                <a:solidFill>
                  <a:schemeClr val="tx1"/>
                </a:solidFill>
                <a:latin typeface="Calibri" charset="0"/>
                <a:ea typeface="宋体" charset="-122"/>
              </a:defRPr>
            </a:lvl2pPr>
            <a:lvl3pPr indent="457200" defTabSz="825500">
              <a:spcBef>
                <a:spcPct val="20000"/>
              </a:spcBef>
              <a:buFont typeface="Arial" charset="0"/>
              <a:buChar char="•"/>
              <a:defRPr sz="2400">
                <a:solidFill>
                  <a:schemeClr val="tx1"/>
                </a:solidFill>
                <a:latin typeface="Calibri" charset="0"/>
                <a:ea typeface="宋体" charset="-122"/>
              </a:defRPr>
            </a:lvl3pPr>
            <a:lvl4pPr indent="685800" defTabSz="825500">
              <a:spcBef>
                <a:spcPct val="20000"/>
              </a:spcBef>
              <a:buFont typeface="Arial" charset="0"/>
              <a:buChar char="–"/>
              <a:defRPr sz="2000">
                <a:solidFill>
                  <a:schemeClr val="tx1"/>
                </a:solidFill>
                <a:latin typeface="Calibri" charset="0"/>
                <a:ea typeface="宋体" charset="-122"/>
              </a:defRPr>
            </a:lvl4pPr>
            <a:lvl5pPr indent="914400" defTabSz="825500">
              <a:spcBef>
                <a:spcPct val="20000"/>
              </a:spcBef>
              <a:buFont typeface="Arial" charset="0"/>
              <a:buChar char="»"/>
              <a:defRPr sz="2000">
                <a:solidFill>
                  <a:schemeClr val="tx1"/>
                </a:solidFill>
                <a:latin typeface="Calibri" charset="0"/>
                <a:ea typeface="宋体" charset="-122"/>
              </a:defRPr>
            </a:lvl5pPr>
            <a:lvl6pPr marL="457200" indent="914400" defTabSz="8255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914400" indent="914400" defTabSz="8255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1371600" indent="914400" defTabSz="8255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1828800" indent="914400" defTabSz="8255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lgn="ctr" fontAlgn="base">
              <a:lnSpc>
                <a:spcPct val="150000"/>
              </a:lnSpc>
              <a:spcBef>
                <a:spcPct val="0"/>
              </a:spcBef>
              <a:spcAft>
                <a:spcPct val="0"/>
              </a:spcAft>
              <a:buFontTx/>
              <a:buNone/>
            </a:pP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The</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Design</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and</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Development</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of</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C</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Programming</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Language</a:t>
            </a:r>
            <a:endParaRPr lang="en-US" altLang="zh-CN" sz="4000" b="1" dirty="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endParaRPr>
          </a:p>
        </p:txBody>
      </p:sp>
      <p:sp>
        <p:nvSpPr>
          <p:cNvPr id="10" name="Shape 75"/>
          <p:cNvSpPr/>
          <p:nvPr/>
        </p:nvSpPr>
        <p:spPr>
          <a:xfrm>
            <a:off x="4917063" y="4391486"/>
            <a:ext cx="2512905" cy="362127"/>
          </a:xfrm>
          <a:prstGeom prst="rect">
            <a:avLst/>
          </a:prstGeom>
          <a:ln w="3175">
            <a:miter lim="400000"/>
          </a:ln>
        </p:spPr>
        <p:txBody>
          <a:bodyPr lIns="38100" tIns="38100" rIns="38100" bIns="38100">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base">
              <a:spcBef>
                <a:spcPct val="0"/>
              </a:spcBef>
              <a:spcAft>
                <a:spcPct val="0"/>
              </a:spcAft>
            </a:pPr>
            <a:r>
              <a:rPr kumimoji="1" lang="en-US" altLang="zh-CN" sz="1600" dirty="0" smtClean="0">
                <a:solidFill>
                  <a:prstClr val="white"/>
                </a:solidFill>
                <a:latin typeface="Helvetica Neue Medium" charset="0"/>
                <a:ea typeface="Helvetica Neue Medium" charset="0"/>
                <a:cs typeface="宋体" charset="-122"/>
                <a:sym typeface="+mn-lt" charset="0"/>
              </a:rPr>
              <a:t>Teacher:</a:t>
            </a:r>
            <a:r>
              <a:rPr kumimoji="1" lang="zh-CN" altLang="en-US" sz="1600" dirty="0" smtClean="0">
                <a:solidFill>
                  <a:prstClr val="white"/>
                </a:solidFill>
                <a:latin typeface="Helvetica Neue Medium" charset="0"/>
                <a:ea typeface="Helvetica Neue Medium" charset="0"/>
                <a:cs typeface="宋体" charset="-122"/>
                <a:sym typeface="+mn-lt" charset="0"/>
              </a:rPr>
              <a:t> </a:t>
            </a:r>
            <a:r>
              <a:rPr kumimoji="1" lang="en-US" altLang="zh-CN" sz="1600" dirty="0" smtClean="0">
                <a:solidFill>
                  <a:prstClr val="white"/>
                </a:solidFill>
                <a:latin typeface="Helvetica Neue Medium" charset="0"/>
                <a:ea typeface="Helvetica Neue Medium" charset="0"/>
                <a:cs typeface="宋体" charset="-122"/>
                <a:sym typeface="+mn-lt" charset="0"/>
              </a:rPr>
              <a:t>Zong</a:t>
            </a:r>
            <a:r>
              <a:rPr kumimoji="1" lang="zh-CN" altLang="en-US" sz="1600" dirty="0" smtClean="0">
                <a:solidFill>
                  <a:prstClr val="white"/>
                </a:solidFill>
                <a:latin typeface="Helvetica Neue Medium" charset="0"/>
                <a:ea typeface="Helvetica Neue Medium" charset="0"/>
                <a:cs typeface="宋体" charset="-122"/>
                <a:sym typeface="+mn-lt" charset="0"/>
              </a:rPr>
              <a:t> </a:t>
            </a:r>
            <a:r>
              <a:rPr kumimoji="1" lang="en-US" altLang="zh-CN" sz="1600" dirty="0" smtClean="0">
                <a:solidFill>
                  <a:prstClr val="white"/>
                </a:solidFill>
                <a:latin typeface="Helvetica Neue Medium" charset="0"/>
                <a:ea typeface="Helvetica Neue Medium" charset="0"/>
                <a:cs typeface="宋体" charset="-122"/>
                <a:sym typeface="+mn-lt" charset="0"/>
              </a:rPr>
              <a:t>Lou</a:t>
            </a:r>
            <a:endParaRPr kumimoji="1" lang="zh-CN" altLang="en-US" sz="1600" dirty="0">
              <a:solidFill>
                <a:prstClr val="white"/>
              </a:solidFill>
              <a:latin typeface="Helvetica Neue Medium" charset="0"/>
              <a:ea typeface="Helvetica Neue Medium" charset="0"/>
              <a:cs typeface="宋体" charset="-122"/>
              <a:sym typeface="+mn-lt"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867" y="5803669"/>
            <a:ext cx="4273296" cy="762000"/>
          </a:xfrm>
          <a:prstGeom prst="rect">
            <a:avLst/>
          </a:prstGeom>
        </p:spPr>
      </p:pic>
    </p:spTree>
    <p:extLst>
      <p:ext uri="{BB962C8B-B14F-4D97-AF65-F5344CB8AC3E}">
        <p14:creationId xmlns:p14="http://schemas.microsoft.com/office/powerpoint/2010/main" val="179550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7444"/>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3" name="文本框 2"/>
          <p:cNvSpPr txBox="1"/>
          <p:nvPr/>
        </p:nvSpPr>
        <p:spPr>
          <a:xfrm>
            <a:off x="1856872" y="193801"/>
            <a:ext cx="8574949" cy="830997"/>
          </a:xfrm>
          <a:prstGeom prst="rect">
            <a:avLst/>
          </a:prstGeom>
          <a:noFill/>
        </p:spPr>
        <p:txBody>
          <a:bodyPr wrap="square" rtlCol="0">
            <a:spAutoFit/>
          </a:bodyPr>
          <a:lstStyle/>
          <a:p>
            <a:r>
              <a:rPr lang="en-US" altLang="zh-CN" sz="4800" b="1" dirty="0" err="1" smtClean="0">
                <a:solidFill>
                  <a:schemeClr val="bg1"/>
                </a:solidFill>
              </a:rPr>
              <a:t>Mondern</a:t>
            </a:r>
            <a:r>
              <a:rPr lang="zh-CN" altLang="en-US" sz="4800" b="1" dirty="0" smtClean="0">
                <a:solidFill>
                  <a:schemeClr val="bg1"/>
                </a:solidFill>
              </a:rPr>
              <a:t> </a:t>
            </a:r>
            <a:r>
              <a:rPr lang="en-US" altLang="zh-CN" sz="4800" b="1" dirty="0" smtClean="0">
                <a:solidFill>
                  <a:schemeClr val="bg1"/>
                </a:solidFill>
              </a:rPr>
              <a:t>Computer</a:t>
            </a:r>
            <a:r>
              <a:rPr lang="zh-CN" altLang="en-US" sz="4800" b="1" dirty="0" smtClean="0">
                <a:solidFill>
                  <a:schemeClr val="bg1"/>
                </a:solidFill>
              </a:rPr>
              <a:t> </a:t>
            </a:r>
            <a:r>
              <a:rPr lang="en-US" altLang="zh-CN" sz="4800" b="1" dirty="0" smtClean="0">
                <a:solidFill>
                  <a:schemeClr val="bg1"/>
                </a:solidFill>
              </a:rPr>
              <a:t>Architecture</a:t>
            </a:r>
            <a:r>
              <a:rPr lang="zh-CN" altLang="en-US" sz="4800" b="1" dirty="0" smtClean="0">
                <a:solidFill>
                  <a:schemeClr val="bg1"/>
                </a:solidFill>
              </a:rPr>
              <a:t> </a:t>
            </a:r>
            <a:endParaRPr lang="en-US" altLang="zh-CN" sz="4800" b="1" dirty="0" smtClean="0">
              <a:solidFill>
                <a:schemeClr val="bg1"/>
              </a:solidFill>
            </a:endParaRPr>
          </a:p>
        </p:txBody>
      </p:sp>
      <p:pic>
        <p:nvPicPr>
          <p:cNvPr id="4" name="图片 3"/>
          <p:cNvPicPr>
            <a:picLocks noChangeAspect="1"/>
          </p:cNvPicPr>
          <p:nvPr/>
        </p:nvPicPr>
        <p:blipFill>
          <a:blip r:embed="rId3"/>
          <a:stretch>
            <a:fillRect/>
          </a:stretch>
        </p:blipFill>
        <p:spPr>
          <a:xfrm>
            <a:off x="1316544" y="1472129"/>
            <a:ext cx="3717352" cy="3539566"/>
          </a:xfrm>
          <a:prstGeom prst="rect">
            <a:avLst/>
          </a:prstGeom>
        </p:spPr>
      </p:pic>
      <p:sp>
        <p:nvSpPr>
          <p:cNvPr id="8" name="文本框 7"/>
          <p:cNvSpPr txBox="1"/>
          <p:nvPr/>
        </p:nvSpPr>
        <p:spPr>
          <a:xfrm>
            <a:off x="5033896" y="1226043"/>
            <a:ext cx="6292194" cy="3785652"/>
          </a:xfrm>
          <a:prstGeom prst="rect">
            <a:avLst/>
          </a:prstGeom>
          <a:noFill/>
        </p:spPr>
        <p:txBody>
          <a:bodyPr wrap="square" rtlCol="0">
            <a:spAutoFit/>
          </a:bodyPr>
          <a:lstStyle/>
          <a:p>
            <a:pPr>
              <a:lnSpc>
                <a:spcPct val="150000"/>
              </a:lnSpc>
            </a:pPr>
            <a:r>
              <a:rPr kumimoji="1" lang="en-US" altLang="zh-CN" sz="3200" dirty="0" smtClean="0"/>
              <a:t>The</a:t>
            </a:r>
            <a:r>
              <a:rPr kumimoji="1" lang="zh-CN" altLang="en-US" sz="3200" dirty="0" smtClean="0"/>
              <a:t> </a:t>
            </a:r>
            <a:r>
              <a:rPr kumimoji="1" lang="en-US" altLang="zh-CN" sz="3200" dirty="0" smtClean="0"/>
              <a:t>modern</a:t>
            </a:r>
            <a:r>
              <a:rPr kumimoji="1" lang="zh-CN" altLang="en-US" sz="3200" dirty="0" smtClean="0"/>
              <a:t> </a:t>
            </a:r>
            <a:r>
              <a:rPr kumimoji="1" lang="en-US" altLang="zh-CN" sz="3200" dirty="0" smtClean="0"/>
              <a:t>computer</a:t>
            </a:r>
            <a:r>
              <a:rPr kumimoji="1" lang="zh-CN" altLang="en-US" sz="3200" dirty="0" smtClean="0"/>
              <a:t> </a:t>
            </a:r>
            <a:r>
              <a:rPr kumimoji="1" lang="en-US" altLang="zh-CN" sz="3200" dirty="0" smtClean="0"/>
              <a:t>is</a:t>
            </a:r>
            <a:r>
              <a:rPr kumimoji="1" lang="zh-CN" altLang="en-US" sz="3200" dirty="0" smtClean="0"/>
              <a:t> </a:t>
            </a:r>
            <a:r>
              <a:rPr kumimoji="1" lang="en-US" altLang="zh-CN" sz="3200" dirty="0" smtClean="0"/>
              <a:t>based</a:t>
            </a:r>
            <a:r>
              <a:rPr kumimoji="1" lang="zh-CN" altLang="en-US" sz="3200" dirty="0" smtClean="0"/>
              <a:t> </a:t>
            </a:r>
            <a:r>
              <a:rPr kumimoji="1" lang="en-US" altLang="zh-CN" sz="3200" dirty="0" smtClean="0"/>
              <a:t>on</a:t>
            </a:r>
            <a:r>
              <a:rPr kumimoji="1" lang="zh-CN" altLang="en-US" sz="3200" dirty="0" smtClean="0"/>
              <a:t> </a:t>
            </a:r>
            <a:r>
              <a:rPr kumimoji="1" lang="en-US" altLang="zh-CN" sz="3200" dirty="0" smtClean="0"/>
              <a:t>the</a:t>
            </a:r>
            <a:r>
              <a:rPr kumimoji="1" lang="zh-CN" altLang="en-US" sz="3200" dirty="0" smtClean="0"/>
              <a:t>  </a:t>
            </a:r>
            <a:r>
              <a:rPr lang="en-US" altLang="zh-CN" sz="3200" dirty="0" smtClean="0"/>
              <a:t>von </a:t>
            </a:r>
            <a:r>
              <a:rPr lang="en-US" altLang="zh-CN" sz="3200" dirty="0"/>
              <a:t>Neumann </a:t>
            </a:r>
            <a:r>
              <a:rPr lang="en-US" altLang="zh-CN" sz="3200" dirty="0" smtClean="0"/>
              <a:t>architecture.</a:t>
            </a:r>
            <a:r>
              <a:rPr lang="zh-CN" altLang="en-US" sz="3200" dirty="0" smtClean="0"/>
              <a:t> </a:t>
            </a:r>
            <a:endParaRPr lang="en-US" altLang="zh-CN" sz="3200" dirty="0" smtClean="0"/>
          </a:p>
          <a:p>
            <a:pPr>
              <a:lnSpc>
                <a:spcPct val="150000"/>
              </a:lnSpc>
            </a:pPr>
            <a:r>
              <a:rPr lang="en-US" altLang="zh-CN" sz="3200" b="1" i="1" dirty="0" smtClean="0">
                <a:solidFill>
                  <a:srgbClr val="C00000"/>
                </a:solidFill>
              </a:rPr>
              <a:t>But</a:t>
            </a:r>
            <a:r>
              <a:rPr lang="zh-CN" altLang="en-US" sz="3200" i="1" dirty="0" smtClean="0">
                <a:solidFill>
                  <a:srgbClr val="C00000"/>
                </a:solidFill>
              </a:rPr>
              <a:t> </a:t>
            </a:r>
            <a:r>
              <a:rPr lang="en-US" altLang="zh-CN" sz="3200" b="1" i="1" dirty="0">
                <a:solidFill>
                  <a:srgbClr val="C00000"/>
                </a:solidFill>
              </a:rPr>
              <a:t>there is no definite way to differentiate code and data that is resident in </a:t>
            </a:r>
            <a:r>
              <a:rPr lang="en-US" altLang="zh-CN" sz="3200" b="1" i="1" dirty="0" smtClean="0">
                <a:solidFill>
                  <a:srgbClr val="C00000"/>
                </a:solidFill>
              </a:rPr>
              <a:t>memory</a:t>
            </a:r>
            <a:r>
              <a:rPr lang="zh-CN" altLang="en-US" sz="3200" b="1" i="1" dirty="0">
                <a:solidFill>
                  <a:srgbClr val="C00000"/>
                </a:solidFill>
              </a:rPr>
              <a:t> </a:t>
            </a:r>
            <a:r>
              <a:rPr lang="en-US" altLang="zh-CN" sz="3200" b="1" i="1" dirty="0" smtClean="0">
                <a:solidFill>
                  <a:srgbClr val="C00000"/>
                </a:solidFill>
              </a:rPr>
              <a:t>in</a:t>
            </a:r>
            <a:r>
              <a:rPr lang="zh-CN" altLang="en-US" sz="3200" b="1" i="1" dirty="0" smtClean="0">
                <a:solidFill>
                  <a:srgbClr val="C00000"/>
                </a:solidFill>
              </a:rPr>
              <a:t> </a:t>
            </a:r>
            <a:r>
              <a:rPr lang="en-US" altLang="zh-CN" sz="3200" b="1" i="1" dirty="0" smtClean="0">
                <a:solidFill>
                  <a:srgbClr val="C00000"/>
                </a:solidFill>
              </a:rPr>
              <a:t>it.</a:t>
            </a:r>
            <a:endParaRPr kumimoji="1" lang="zh-CN" altLang="en-US" sz="3200" b="1" i="1" dirty="0">
              <a:solidFill>
                <a:srgbClr val="C00000"/>
              </a:solidFill>
            </a:endParaRPr>
          </a:p>
        </p:txBody>
      </p:sp>
    </p:spTree>
    <p:extLst>
      <p:ext uri="{BB962C8B-B14F-4D97-AF65-F5344CB8AC3E}">
        <p14:creationId xmlns:p14="http://schemas.microsoft.com/office/powerpoint/2010/main" val="24996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3" name="矩形 2"/>
          <p:cNvSpPr/>
          <p:nvPr/>
        </p:nvSpPr>
        <p:spPr>
          <a:xfrm>
            <a:off x="0" y="-7444"/>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 name="文本框 3"/>
          <p:cNvSpPr txBox="1"/>
          <p:nvPr/>
        </p:nvSpPr>
        <p:spPr>
          <a:xfrm>
            <a:off x="1101437" y="193801"/>
            <a:ext cx="11526982" cy="830997"/>
          </a:xfrm>
          <a:prstGeom prst="rect">
            <a:avLst/>
          </a:prstGeom>
          <a:noFill/>
        </p:spPr>
        <p:txBody>
          <a:bodyPr wrap="square" rtlCol="0">
            <a:spAutoFit/>
          </a:bodyPr>
          <a:lstStyle/>
          <a:p>
            <a:r>
              <a:rPr lang="en-US" altLang="zh-CN" sz="4800" b="1" dirty="0" smtClean="0">
                <a:solidFill>
                  <a:schemeClr val="bg1"/>
                </a:solidFill>
              </a:rPr>
              <a:t>How</a:t>
            </a:r>
            <a:r>
              <a:rPr lang="zh-CN" altLang="en-US" sz="4800" b="1" dirty="0" smtClean="0">
                <a:solidFill>
                  <a:schemeClr val="bg1"/>
                </a:solidFill>
              </a:rPr>
              <a:t> </a:t>
            </a:r>
            <a:r>
              <a:rPr lang="en-US" altLang="zh-CN" sz="4800" b="1" dirty="0" smtClean="0">
                <a:solidFill>
                  <a:schemeClr val="bg1"/>
                </a:solidFill>
              </a:rPr>
              <a:t>to</a:t>
            </a:r>
            <a:r>
              <a:rPr lang="zh-CN" altLang="en-US" sz="4800" b="1" dirty="0" smtClean="0">
                <a:solidFill>
                  <a:schemeClr val="bg1"/>
                </a:solidFill>
              </a:rPr>
              <a:t> </a:t>
            </a:r>
            <a:r>
              <a:rPr lang="en-US" altLang="zh-CN" sz="4800" b="1" dirty="0" smtClean="0">
                <a:solidFill>
                  <a:schemeClr val="bg1"/>
                </a:solidFill>
              </a:rPr>
              <a:t>communicate</a:t>
            </a:r>
            <a:r>
              <a:rPr lang="zh-CN" altLang="en-US" sz="4800" b="1" dirty="0" smtClean="0">
                <a:solidFill>
                  <a:schemeClr val="bg1"/>
                </a:solidFill>
              </a:rPr>
              <a:t> </a:t>
            </a:r>
            <a:r>
              <a:rPr lang="en-US" altLang="zh-CN" sz="4800" b="1" dirty="0" smtClean="0">
                <a:solidFill>
                  <a:schemeClr val="bg1"/>
                </a:solidFill>
              </a:rPr>
              <a:t>with</a:t>
            </a:r>
            <a:r>
              <a:rPr lang="zh-CN" altLang="en-US" sz="4800" b="1" dirty="0" smtClean="0">
                <a:solidFill>
                  <a:schemeClr val="bg1"/>
                </a:solidFill>
              </a:rPr>
              <a:t> </a:t>
            </a:r>
            <a:r>
              <a:rPr lang="en-US" altLang="zh-CN" sz="4800" b="1" dirty="0" smtClean="0">
                <a:solidFill>
                  <a:schemeClr val="bg1"/>
                </a:solidFill>
              </a:rPr>
              <a:t>the</a:t>
            </a:r>
            <a:r>
              <a:rPr lang="zh-CN" altLang="en-US" sz="4800" b="1" dirty="0" smtClean="0">
                <a:solidFill>
                  <a:schemeClr val="bg1"/>
                </a:solidFill>
              </a:rPr>
              <a:t> </a:t>
            </a:r>
            <a:r>
              <a:rPr lang="en-US" altLang="zh-CN" sz="4800" b="1" dirty="0" smtClean="0">
                <a:solidFill>
                  <a:schemeClr val="bg1"/>
                </a:solidFill>
              </a:rPr>
              <a:t>computer?</a:t>
            </a:r>
          </a:p>
        </p:txBody>
      </p:sp>
      <p:pic>
        <p:nvPicPr>
          <p:cNvPr id="7" name="图片 6"/>
          <p:cNvPicPr>
            <a:picLocks noChangeAspect="1"/>
          </p:cNvPicPr>
          <p:nvPr/>
        </p:nvPicPr>
        <p:blipFill>
          <a:blip r:embed="rId3"/>
          <a:stretch>
            <a:fillRect/>
          </a:stretch>
        </p:blipFill>
        <p:spPr>
          <a:xfrm>
            <a:off x="1101437" y="1280431"/>
            <a:ext cx="4785632" cy="4516311"/>
          </a:xfrm>
          <a:prstGeom prst="rect">
            <a:avLst/>
          </a:prstGeom>
        </p:spPr>
      </p:pic>
      <p:sp>
        <p:nvSpPr>
          <p:cNvPr id="8" name="文本框 7"/>
          <p:cNvSpPr txBox="1"/>
          <p:nvPr/>
        </p:nvSpPr>
        <p:spPr>
          <a:xfrm>
            <a:off x="5874286" y="1427289"/>
            <a:ext cx="5970058" cy="4448013"/>
          </a:xfrm>
          <a:prstGeom prst="rect">
            <a:avLst/>
          </a:prstGeom>
          <a:noFill/>
        </p:spPr>
        <p:txBody>
          <a:bodyPr wrap="square" rtlCol="0">
            <a:spAutoFit/>
          </a:bodyPr>
          <a:lstStyle/>
          <a:p>
            <a:pPr>
              <a:lnSpc>
                <a:spcPct val="150000"/>
              </a:lnSpc>
            </a:pPr>
            <a:r>
              <a:rPr kumimoji="1" lang="en-US" altLang="zh-CN" sz="3200" dirty="0" smtClean="0"/>
              <a:t>For</a:t>
            </a:r>
            <a:r>
              <a:rPr kumimoji="1" lang="zh-CN" altLang="en-US" sz="3200" dirty="0" smtClean="0"/>
              <a:t> </a:t>
            </a:r>
            <a:r>
              <a:rPr kumimoji="1" lang="en-US" altLang="zh-CN" sz="3200" dirty="0" smtClean="0"/>
              <a:t>example,</a:t>
            </a:r>
            <a:r>
              <a:rPr kumimoji="1" lang="zh-CN" altLang="en-US" sz="3200" dirty="0" smtClean="0"/>
              <a:t> </a:t>
            </a:r>
            <a:r>
              <a:rPr kumimoji="1" lang="en-US" altLang="zh-CN" sz="3200" dirty="0" smtClean="0"/>
              <a:t>how</a:t>
            </a:r>
            <a:r>
              <a:rPr kumimoji="1" lang="zh-CN" altLang="en-US" sz="3200" dirty="0" smtClean="0"/>
              <a:t> </a:t>
            </a:r>
            <a:r>
              <a:rPr kumimoji="1" lang="en-US" altLang="zh-CN" sz="3200" dirty="0" smtClean="0"/>
              <a:t>can</a:t>
            </a:r>
            <a:r>
              <a:rPr kumimoji="1" lang="zh-CN" altLang="en-US" sz="3200" dirty="0" smtClean="0"/>
              <a:t> </a:t>
            </a:r>
            <a:r>
              <a:rPr kumimoji="1" lang="en-US" altLang="zh-CN" sz="3200" dirty="0" smtClean="0"/>
              <a:t>a</a:t>
            </a:r>
            <a:r>
              <a:rPr kumimoji="1" lang="zh-CN" altLang="en-US" sz="3200" dirty="0" smtClean="0"/>
              <a:t> </a:t>
            </a:r>
            <a:r>
              <a:rPr kumimoji="1" lang="en-US" altLang="zh-CN" sz="3200" dirty="0" smtClean="0"/>
              <a:t>Chinese</a:t>
            </a:r>
            <a:r>
              <a:rPr kumimoji="1" lang="zh-CN" altLang="en-US" sz="3200" dirty="0" smtClean="0"/>
              <a:t> </a:t>
            </a:r>
            <a:r>
              <a:rPr kumimoji="1" lang="en-US" altLang="zh-CN" sz="3200" dirty="0" smtClean="0"/>
              <a:t>people</a:t>
            </a:r>
            <a:r>
              <a:rPr kumimoji="1" lang="zh-CN" altLang="en-US" sz="3200" dirty="0" smtClean="0"/>
              <a:t> </a:t>
            </a:r>
            <a:r>
              <a:rPr kumimoji="1" lang="en-US" altLang="zh-CN" sz="3200" dirty="0" smtClean="0"/>
              <a:t>communicate</a:t>
            </a:r>
            <a:r>
              <a:rPr kumimoji="1" lang="zh-CN" altLang="en-US" sz="3200" dirty="0" smtClean="0"/>
              <a:t> </a:t>
            </a:r>
            <a:r>
              <a:rPr kumimoji="1" lang="en-US" altLang="zh-CN" sz="3200" dirty="0" smtClean="0"/>
              <a:t>with</a:t>
            </a:r>
            <a:r>
              <a:rPr kumimoji="1" lang="zh-CN" altLang="en-US" sz="3200" dirty="0" smtClean="0"/>
              <a:t> </a:t>
            </a:r>
            <a:r>
              <a:rPr kumimoji="1" lang="en-US" altLang="zh-CN" sz="3200" dirty="0" smtClean="0"/>
              <a:t>a</a:t>
            </a:r>
            <a:r>
              <a:rPr kumimoji="1" lang="zh-CN" altLang="en-US" sz="3200" dirty="0" smtClean="0"/>
              <a:t> </a:t>
            </a:r>
            <a:r>
              <a:rPr kumimoji="1" lang="en-US" altLang="zh-CN" sz="3200" dirty="0" smtClean="0"/>
              <a:t>Japanese.</a:t>
            </a:r>
          </a:p>
          <a:p>
            <a:pPr>
              <a:lnSpc>
                <a:spcPct val="150000"/>
              </a:lnSpc>
            </a:pPr>
            <a:r>
              <a:rPr kumimoji="1" lang="en-US" altLang="zh-CN" sz="3200" dirty="0" smtClean="0"/>
              <a:t>1.Record</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words</a:t>
            </a:r>
            <a:r>
              <a:rPr kumimoji="1" lang="zh-CN" altLang="en-US" sz="3200" dirty="0" smtClean="0"/>
              <a:t> </a:t>
            </a:r>
            <a:r>
              <a:rPr kumimoji="1" lang="en-US" altLang="zh-CN" sz="3200" dirty="0" smtClean="0"/>
              <a:t>in</a:t>
            </a:r>
            <a:r>
              <a:rPr kumimoji="1" lang="zh-CN" altLang="en-US" sz="3200" dirty="0" smtClean="0"/>
              <a:t> </a:t>
            </a:r>
            <a:r>
              <a:rPr kumimoji="1" lang="en-US" altLang="zh-CN" sz="3200" dirty="0" smtClean="0"/>
              <a:t>Chinese.</a:t>
            </a:r>
          </a:p>
          <a:p>
            <a:pPr>
              <a:lnSpc>
                <a:spcPct val="150000"/>
              </a:lnSpc>
            </a:pPr>
            <a:r>
              <a:rPr kumimoji="1" lang="en-US" altLang="zh-CN" sz="3200" dirty="0" smtClean="0"/>
              <a:t>2.Translate</a:t>
            </a:r>
            <a:r>
              <a:rPr kumimoji="1" lang="zh-CN" altLang="en-US" sz="3200" dirty="0" smtClean="0"/>
              <a:t> </a:t>
            </a:r>
            <a:r>
              <a:rPr kumimoji="1" lang="en-US" altLang="zh-CN" sz="3200" dirty="0" smtClean="0"/>
              <a:t>it</a:t>
            </a:r>
            <a:r>
              <a:rPr kumimoji="1" lang="zh-CN" altLang="en-US" sz="3200" dirty="0" smtClean="0"/>
              <a:t> </a:t>
            </a:r>
            <a:r>
              <a:rPr kumimoji="1" lang="en-US" altLang="zh-CN" sz="3200" dirty="0" smtClean="0"/>
              <a:t>into</a:t>
            </a:r>
            <a:r>
              <a:rPr kumimoji="1" lang="zh-CN" altLang="en-US" sz="3200" dirty="0" smtClean="0"/>
              <a:t> </a:t>
            </a:r>
            <a:r>
              <a:rPr kumimoji="1" lang="en-US" altLang="zh-CN" sz="3200" dirty="0" smtClean="0"/>
              <a:t>Japanese.</a:t>
            </a:r>
          </a:p>
          <a:p>
            <a:pPr>
              <a:lnSpc>
                <a:spcPct val="150000"/>
              </a:lnSpc>
            </a:pPr>
            <a:r>
              <a:rPr kumimoji="1" lang="en-US" altLang="zh-CN" sz="3200" dirty="0" smtClean="0"/>
              <a:t>3.Send</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translated</a:t>
            </a:r>
            <a:r>
              <a:rPr kumimoji="1" lang="zh-CN" altLang="en-US" sz="3200" dirty="0" smtClean="0"/>
              <a:t> </a:t>
            </a:r>
            <a:r>
              <a:rPr kumimoji="1" lang="en-US" altLang="zh-CN" sz="3200" dirty="0" smtClean="0"/>
              <a:t>words.</a:t>
            </a:r>
            <a:endParaRPr kumimoji="1" lang="zh-CN" altLang="en-US" sz="3200" dirty="0"/>
          </a:p>
        </p:txBody>
      </p:sp>
    </p:spTree>
    <p:extLst>
      <p:ext uri="{BB962C8B-B14F-4D97-AF65-F5344CB8AC3E}">
        <p14:creationId xmlns:p14="http://schemas.microsoft.com/office/powerpoint/2010/main" val="60642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8" name="图片 7"/>
          <p:cNvPicPr>
            <a:picLocks noChangeAspect="1"/>
          </p:cNvPicPr>
          <p:nvPr/>
        </p:nvPicPr>
        <p:blipFill>
          <a:blip r:embed="rId3"/>
          <a:stretch>
            <a:fillRect/>
          </a:stretch>
        </p:blipFill>
        <p:spPr>
          <a:xfrm>
            <a:off x="3611304" y="494179"/>
            <a:ext cx="5324967" cy="3530685"/>
          </a:xfrm>
          <a:prstGeom prst="rect">
            <a:avLst/>
          </a:prstGeom>
        </p:spPr>
      </p:pic>
      <p:sp>
        <p:nvSpPr>
          <p:cNvPr id="6" name="文本框 5"/>
          <p:cNvSpPr txBox="1"/>
          <p:nvPr/>
        </p:nvSpPr>
        <p:spPr>
          <a:xfrm>
            <a:off x="1545670" y="3857750"/>
            <a:ext cx="9456234" cy="1938992"/>
          </a:xfrm>
          <a:prstGeom prst="rect">
            <a:avLst/>
          </a:prstGeom>
          <a:noFill/>
        </p:spPr>
        <p:txBody>
          <a:bodyPr wrap="square" rtlCol="0">
            <a:spAutoFit/>
          </a:bodyPr>
          <a:lstStyle/>
          <a:p>
            <a:r>
              <a:rPr kumimoji="1" lang="en-US" altLang="zh-CN" sz="4000" dirty="0" smtClean="0"/>
              <a:t>If</a:t>
            </a:r>
            <a:r>
              <a:rPr kumimoji="1" lang="zh-CN" altLang="en-US" sz="4000" dirty="0" smtClean="0"/>
              <a:t> </a:t>
            </a:r>
            <a:r>
              <a:rPr kumimoji="1" lang="en-US" altLang="zh-CN" sz="4000" dirty="0" smtClean="0"/>
              <a:t>we</a:t>
            </a:r>
            <a:r>
              <a:rPr kumimoji="1" lang="zh-CN" altLang="en-US" sz="4000" dirty="0" smtClean="0"/>
              <a:t> </a:t>
            </a:r>
            <a:r>
              <a:rPr kumimoji="1" lang="en-US" altLang="zh-CN" sz="4000" dirty="0" smtClean="0"/>
              <a:t>want</a:t>
            </a:r>
            <a:r>
              <a:rPr kumimoji="1" lang="zh-CN" altLang="en-US" sz="4000" dirty="0" smtClean="0"/>
              <a:t> </a:t>
            </a:r>
            <a:r>
              <a:rPr kumimoji="1" lang="en-US" altLang="zh-CN" sz="4000" dirty="0" smtClean="0"/>
              <a:t>to</a:t>
            </a:r>
            <a:r>
              <a:rPr kumimoji="1" lang="zh-CN" altLang="en-US" sz="4000" dirty="0" smtClean="0"/>
              <a:t> </a:t>
            </a:r>
            <a:r>
              <a:rPr kumimoji="1" lang="en-US" altLang="zh-CN" sz="4000" dirty="0" smtClean="0"/>
              <a:t>communicate</a:t>
            </a:r>
            <a:r>
              <a:rPr kumimoji="1" lang="zh-CN" altLang="en-US" sz="4000" dirty="0" smtClean="0"/>
              <a:t> </a:t>
            </a:r>
            <a:r>
              <a:rPr kumimoji="1" lang="en-US" altLang="zh-CN" sz="4000" dirty="0" smtClean="0"/>
              <a:t>with</a:t>
            </a:r>
            <a:r>
              <a:rPr kumimoji="1" lang="zh-CN" altLang="en-US" sz="4000" dirty="0" smtClean="0"/>
              <a:t> </a:t>
            </a:r>
            <a:r>
              <a:rPr kumimoji="1" lang="en-US" altLang="zh-CN" sz="4000" dirty="0" smtClean="0"/>
              <a:t>computer</a:t>
            </a:r>
            <a:r>
              <a:rPr kumimoji="1" lang="zh-CN" altLang="en-US" sz="4000" dirty="0" smtClean="0"/>
              <a:t> </a:t>
            </a:r>
            <a:r>
              <a:rPr kumimoji="1" lang="en-US" altLang="zh-CN" sz="4000" dirty="0" smtClean="0"/>
              <a:t>and</a:t>
            </a:r>
            <a:r>
              <a:rPr kumimoji="1" lang="zh-CN" altLang="en-US" sz="4000" dirty="0" smtClean="0"/>
              <a:t> </a:t>
            </a:r>
            <a:r>
              <a:rPr kumimoji="1" lang="en-US" altLang="zh-CN" sz="4000" dirty="0" smtClean="0"/>
              <a:t>control</a:t>
            </a:r>
            <a:r>
              <a:rPr kumimoji="1" lang="zh-CN" altLang="en-US" sz="4000" dirty="0" smtClean="0"/>
              <a:t> </a:t>
            </a:r>
            <a:r>
              <a:rPr kumimoji="1" lang="en-US" altLang="zh-CN" sz="4000" dirty="0" smtClean="0"/>
              <a:t>it</a:t>
            </a:r>
            <a:r>
              <a:rPr kumimoji="1" lang="zh-CN" altLang="en-US" sz="4000" dirty="0" smtClean="0"/>
              <a:t> </a:t>
            </a:r>
            <a:r>
              <a:rPr kumimoji="1" lang="en-US" altLang="zh-CN" sz="4000" dirty="0" smtClean="0"/>
              <a:t>to</a:t>
            </a:r>
            <a:r>
              <a:rPr kumimoji="1" lang="zh-CN" altLang="en-US" sz="4000" dirty="0" smtClean="0"/>
              <a:t> </a:t>
            </a:r>
            <a:r>
              <a:rPr kumimoji="1" lang="en-US" altLang="zh-CN" sz="4000" dirty="0" smtClean="0"/>
              <a:t>do</a:t>
            </a:r>
            <a:r>
              <a:rPr kumimoji="1" lang="zh-CN" altLang="en-US" sz="4000" dirty="0" smtClean="0"/>
              <a:t> </a:t>
            </a:r>
            <a:r>
              <a:rPr kumimoji="1" lang="en-US" altLang="zh-CN" sz="4000" dirty="0" smtClean="0"/>
              <a:t>something,</a:t>
            </a:r>
            <a:r>
              <a:rPr kumimoji="1" lang="zh-CN" altLang="en-US" sz="4000" dirty="0" smtClean="0"/>
              <a:t> </a:t>
            </a:r>
            <a:r>
              <a:rPr kumimoji="1" lang="en-US" altLang="zh-CN" sz="4000" dirty="0" smtClean="0"/>
              <a:t>we</a:t>
            </a:r>
            <a:r>
              <a:rPr kumimoji="1" lang="zh-CN" altLang="en-US" sz="4000" dirty="0" smtClean="0"/>
              <a:t> </a:t>
            </a:r>
            <a:r>
              <a:rPr kumimoji="1" lang="en-US" altLang="zh-CN" sz="4000" dirty="0" err="1" smtClean="0"/>
              <a:t>shoule</a:t>
            </a:r>
            <a:r>
              <a:rPr kumimoji="1" lang="zh-CN" altLang="en-US" sz="4000" dirty="0" smtClean="0"/>
              <a:t> </a:t>
            </a:r>
            <a:r>
              <a:rPr kumimoji="1" lang="en-US" altLang="zh-CN" sz="4000" dirty="0" smtClean="0"/>
              <a:t>“speak”</a:t>
            </a:r>
            <a:r>
              <a:rPr kumimoji="1" lang="zh-CN" altLang="en-US" sz="4000" dirty="0" smtClean="0"/>
              <a:t> </a:t>
            </a:r>
            <a:r>
              <a:rPr kumimoji="1" lang="en-US" altLang="zh-CN" sz="4000" dirty="0" smtClean="0"/>
              <a:t>programming</a:t>
            </a:r>
            <a:r>
              <a:rPr kumimoji="1" lang="zh-CN" altLang="en-US" sz="4000" dirty="0" smtClean="0"/>
              <a:t> </a:t>
            </a:r>
            <a:r>
              <a:rPr kumimoji="1" lang="en-US" altLang="zh-CN" sz="4000" dirty="0" smtClean="0"/>
              <a:t>language.</a:t>
            </a:r>
            <a:endParaRPr kumimoji="1" lang="zh-CN" altLang="en-US" sz="4000" dirty="0"/>
          </a:p>
        </p:txBody>
      </p:sp>
    </p:spTree>
    <p:extLst>
      <p:ext uri="{BB962C8B-B14F-4D97-AF65-F5344CB8AC3E}">
        <p14:creationId xmlns:p14="http://schemas.microsoft.com/office/powerpoint/2010/main" val="11256482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4" name="文本框 3"/>
          <p:cNvSpPr txBox="1"/>
          <p:nvPr/>
        </p:nvSpPr>
        <p:spPr>
          <a:xfrm>
            <a:off x="6934816" y="1396061"/>
            <a:ext cx="4350218" cy="3539430"/>
          </a:xfrm>
          <a:prstGeom prst="rect">
            <a:avLst/>
          </a:prstGeom>
          <a:noFill/>
        </p:spPr>
        <p:txBody>
          <a:bodyPr wrap="square" rtlCol="0">
            <a:spAutoFit/>
          </a:bodyPr>
          <a:lstStyle/>
          <a:p>
            <a:r>
              <a:rPr lang="en-US" altLang="zh-CN" sz="3200" dirty="0"/>
              <a:t>Now there are more than 2,500 documented programming languages</a:t>
            </a:r>
            <a:r>
              <a:rPr lang="en-US" altLang="zh-CN" sz="3200" dirty="0" smtClean="0"/>
              <a:t>.</a:t>
            </a:r>
          </a:p>
          <a:p>
            <a:r>
              <a:rPr lang="en-US" altLang="zh-CN" sz="3200" dirty="0"/>
              <a:t> This timeline includes fifty of the more than 2500 documented programming languages. </a:t>
            </a:r>
            <a:endParaRPr kumimoji="1" lang="zh-CN" altLang="en-US" sz="3200" dirty="0"/>
          </a:p>
        </p:txBody>
      </p:sp>
      <p:pic>
        <p:nvPicPr>
          <p:cNvPr id="6" name="图片 5"/>
          <p:cNvPicPr>
            <a:picLocks noChangeAspect="1"/>
          </p:cNvPicPr>
          <p:nvPr/>
        </p:nvPicPr>
        <p:blipFill>
          <a:blip r:embed="rId3"/>
          <a:stretch>
            <a:fillRect/>
          </a:stretch>
        </p:blipFill>
        <p:spPr>
          <a:xfrm>
            <a:off x="857995" y="978966"/>
            <a:ext cx="5831494" cy="4373620"/>
          </a:xfrm>
          <a:prstGeom prst="rect">
            <a:avLst/>
          </a:prstGeom>
        </p:spPr>
      </p:pic>
    </p:spTree>
    <p:extLst>
      <p:ext uri="{BB962C8B-B14F-4D97-AF65-F5344CB8AC3E}">
        <p14:creationId xmlns:p14="http://schemas.microsoft.com/office/powerpoint/2010/main" val="208762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2" name="图片 1"/>
          <p:cNvPicPr>
            <a:picLocks noChangeAspect="1"/>
          </p:cNvPicPr>
          <p:nvPr/>
        </p:nvPicPr>
        <p:blipFill>
          <a:blip r:embed="rId3"/>
          <a:stretch>
            <a:fillRect/>
          </a:stretch>
        </p:blipFill>
        <p:spPr>
          <a:xfrm>
            <a:off x="1898184" y="0"/>
            <a:ext cx="9007708" cy="4841644"/>
          </a:xfrm>
          <a:prstGeom prst="rect">
            <a:avLst/>
          </a:prstGeom>
        </p:spPr>
      </p:pic>
      <p:sp>
        <p:nvSpPr>
          <p:cNvPr id="3" name="文本框 2"/>
          <p:cNvSpPr txBox="1"/>
          <p:nvPr/>
        </p:nvSpPr>
        <p:spPr>
          <a:xfrm>
            <a:off x="2207942" y="5040351"/>
            <a:ext cx="8391656" cy="523220"/>
          </a:xfrm>
          <a:prstGeom prst="rect">
            <a:avLst/>
          </a:prstGeom>
          <a:noFill/>
        </p:spPr>
        <p:txBody>
          <a:bodyPr wrap="none" rtlCol="0">
            <a:spAutoFit/>
          </a:bodyPr>
          <a:lstStyle/>
          <a:p>
            <a:r>
              <a:rPr lang="en-US" altLang="zh-CN" sz="2800" dirty="0"/>
              <a:t>Java and C are the most stable languages ​​in the industry.</a:t>
            </a:r>
            <a:endParaRPr kumimoji="1" lang="zh-CN" altLang="en-US" sz="2800" dirty="0"/>
          </a:p>
        </p:txBody>
      </p:sp>
    </p:spTree>
    <p:extLst>
      <p:ext uri="{BB962C8B-B14F-4D97-AF65-F5344CB8AC3E}">
        <p14:creationId xmlns:p14="http://schemas.microsoft.com/office/powerpoint/2010/main" val="50285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3" name="文本框 2"/>
          <p:cNvSpPr txBox="1"/>
          <p:nvPr/>
        </p:nvSpPr>
        <p:spPr>
          <a:xfrm>
            <a:off x="4550011" y="234304"/>
            <a:ext cx="3642344" cy="830997"/>
          </a:xfrm>
          <a:prstGeom prst="rect">
            <a:avLst/>
          </a:prstGeom>
          <a:noFill/>
        </p:spPr>
        <p:txBody>
          <a:bodyPr wrap="none" rtlCol="0">
            <a:spAutoFit/>
          </a:bodyPr>
          <a:lstStyle/>
          <a:p>
            <a:r>
              <a:rPr lang="en-US" altLang="zh-CN" sz="4800" b="1" dirty="0" smtClean="0">
                <a:solidFill>
                  <a:schemeClr val="bg1"/>
                </a:solidFill>
              </a:rPr>
              <a:t>The </a:t>
            </a:r>
            <a:r>
              <a:rPr lang="en-US" altLang="zh-CN" sz="4800" b="1" dirty="0" smtClean="0">
                <a:solidFill>
                  <a:schemeClr val="bg1"/>
                </a:solidFill>
              </a:rPr>
              <a:t>birth</a:t>
            </a:r>
            <a:r>
              <a:rPr lang="zh-CN" altLang="en-US" sz="4800" b="1" dirty="0" smtClean="0">
                <a:solidFill>
                  <a:schemeClr val="bg1"/>
                </a:solidFill>
              </a:rPr>
              <a:t> </a:t>
            </a:r>
            <a:r>
              <a:rPr lang="en-US" altLang="zh-CN" sz="4800" b="1" dirty="0" smtClean="0">
                <a:solidFill>
                  <a:schemeClr val="bg1"/>
                </a:solidFill>
              </a:rPr>
              <a:t>of </a:t>
            </a:r>
            <a:r>
              <a:rPr lang="en-US" altLang="zh-CN" sz="4800" b="1" dirty="0">
                <a:solidFill>
                  <a:schemeClr val="bg1"/>
                </a:solidFill>
              </a:rPr>
              <a:t>C</a:t>
            </a:r>
            <a:endParaRPr lang="en-US" altLang="zh-CN" sz="4800" b="1" dirty="0">
              <a:solidFill>
                <a:schemeClr val="bg1"/>
              </a:solidFill>
            </a:endParaRPr>
          </a:p>
        </p:txBody>
      </p:sp>
      <p:pic>
        <p:nvPicPr>
          <p:cNvPr id="4" name="图片 3"/>
          <p:cNvPicPr>
            <a:picLocks noChangeAspect="1"/>
          </p:cNvPicPr>
          <p:nvPr/>
        </p:nvPicPr>
        <p:blipFill rotWithShape="1">
          <a:blip r:embed="rId3"/>
          <a:srcRect l="13852" r="8614"/>
          <a:stretch/>
        </p:blipFill>
        <p:spPr>
          <a:xfrm>
            <a:off x="3271838" y="1560620"/>
            <a:ext cx="2655559" cy="2854218"/>
          </a:xfrm>
          <a:prstGeom prst="rect">
            <a:avLst/>
          </a:prstGeom>
        </p:spPr>
      </p:pic>
      <p:sp>
        <p:nvSpPr>
          <p:cNvPr id="7" name="文本框 6"/>
          <p:cNvSpPr txBox="1"/>
          <p:nvPr/>
        </p:nvSpPr>
        <p:spPr>
          <a:xfrm>
            <a:off x="3575298" y="4554129"/>
            <a:ext cx="2048638" cy="461665"/>
          </a:xfrm>
          <a:prstGeom prst="rect">
            <a:avLst/>
          </a:prstGeom>
          <a:noFill/>
        </p:spPr>
        <p:txBody>
          <a:bodyPr wrap="none" rtlCol="0">
            <a:spAutoFit/>
          </a:bodyPr>
          <a:lstStyle/>
          <a:p>
            <a:r>
              <a:rPr kumimoji="1" lang="en-US" altLang="zh-CN" sz="2400" dirty="0" smtClean="0"/>
              <a:t>Ken</a:t>
            </a:r>
            <a:r>
              <a:rPr kumimoji="1" lang="zh-CN" altLang="en-US" sz="2400" dirty="0" smtClean="0"/>
              <a:t> </a:t>
            </a:r>
            <a:r>
              <a:rPr kumimoji="1" lang="en-US" altLang="zh-CN" sz="2400" dirty="0" smtClean="0"/>
              <a:t>Thompson</a:t>
            </a:r>
            <a:endParaRPr kumimoji="1" lang="zh-CN" altLang="en-US" sz="2400" dirty="0"/>
          </a:p>
        </p:txBody>
      </p:sp>
      <p:pic>
        <p:nvPicPr>
          <p:cNvPr id="8" name="图片 7"/>
          <p:cNvPicPr>
            <a:picLocks noChangeAspect="1"/>
          </p:cNvPicPr>
          <p:nvPr/>
        </p:nvPicPr>
        <p:blipFill>
          <a:blip r:embed="rId4"/>
          <a:stretch>
            <a:fillRect/>
          </a:stretch>
        </p:blipFill>
        <p:spPr>
          <a:xfrm>
            <a:off x="7069261" y="1560620"/>
            <a:ext cx="2246189" cy="2892819"/>
          </a:xfrm>
          <a:prstGeom prst="rect">
            <a:avLst/>
          </a:prstGeom>
        </p:spPr>
      </p:pic>
      <p:sp>
        <p:nvSpPr>
          <p:cNvPr id="9" name="文本框 8"/>
          <p:cNvSpPr txBox="1"/>
          <p:nvPr/>
        </p:nvSpPr>
        <p:spPr>
          <a:xfrm>
            <a:off x="7012127" y="4554129"/>
            <a:ext cx="2303323" cy="461665"/>
          </a:xfrm>
          <a:prstGeom prst="rect">
            <a:avLst/>
          </a:prstGeom>
          <a:noFill/>
        </p:spPr>
        <p:txBody>
          <a:bodyPr wrap="none" rtlCol="0">
            <a:spAutoFit/>
          </a:bodyPr>
          <a:lstStyle/>
          <a:p>
            <a:r>
              <a:rPr kumimoji="1" lang="en-US" altLang="zh-CN" sz="2400" dirty="0" smtClean="0"/>
              <a:t>Dennis</a:t>
            </a:r>
            <a:r>
              <a:rPr kumimoji="1" lang="zh-CN" altLang="en-US" sz="2400" dirty="0" smtClean="0"/>
              <a:t> </a:t>
            </a:r>
            <a:r>
              <a:rPr kumimoji="1" lang="en-US" altLang="zh-CN" sz="2400" dirty="0" err="1" smtClean="0"/>
              <a:t>M.Ritchie</a:t>
            </a:r>
            <a:endParaRPr kumimoji="1" lang="zh-CN" altLang="en-US" sz="2400" dirty="0"/>
          </a:p>
        </p:txBody>
      </p:sp>
      <p:sp>
        <p:nvSpPr>
          <p:cNvPr id="10" name="文本框 9"/>
          <p:cNvSpPr txBox="1"/>
          <p:nvPr/>
        </p:nvSpPr>
        <p:spPr>
          <a:xfrm>
            <a:off x="4768989" y="5175435"/>
            <a:ext cx="4486275" cy="461665"/>
          </a:xfrm>
          <a:prstGeom prst="rect">
            <a:avLst/>
          </a:prstGeom>
          <a:noFill/>
        </p:spPr>
        <p:txBody>
          <a:bodyPr wrap="square" rtlCol="0">
            <a:spAutoFit/>
          </a:bodyPr>
          <a:lstStyle/>
          <a:p>
            <a:r>
              <a:rPr kumimoji="1" lang="en-US" altLang="zh-CN" sz="2400" b="1" dirty="0" smtClean="0">
                <a:solidFill>
                  <a:schemeClr val="accent6">
                    <a:lumMod val="50000"/>
                  </a:schemeClr>
                </a:solidFill>
              </a:rPr>
              <a:t>The</a:t>
            </a:r>
            <a:r>
              <a:rPr kumimoji="1" lang="zh-CN" altLang="en-US" sz="2400" b="1" dirty="0" smtClean="0">
                <a:solidFill>
                  <a:schemeClr val="accent6">
                    <a:lumMod val="50000"/>
                  </a:schemeClr>
                </a:solidFill>
              </a:rPr>
              <a:t> </a:t>
            </a:r>
            <a:r>
              <a:rPr kumimoji="1" lang="en-US" altLang="zh-CN" sz="2400" b="1" dirty="0" smtClean="0">
                <a:solidFill>
                  <a:schemeClr val="accent6">
                    <a:lumMod val="50000"/>
                  </a:schemeClr>
                </a:solidFill>
              </a:rPr>
              <a:t>two</a:t>
            </a:r>
            <a:r>
              <a:rPr kumimoji="1" lang="zh-CN" altLang="en-US" sz="2400" b="1" dirty="0" smtClean="0">
                <a:solidFill>
                  <a:schemeClr val="accent6">
                    <a:lumMod val="50000"/>
                  </a:schemeClr>
                </a:solidFill>
              </a:rPr>
              <a:t> </a:t>
            </a:r>
            <a:r>
              <a:rPr kumimoji="1" lang="en-US" altLang="zh-CN" sz="2400" b="1" dirty="0" smtClean="0">
                <a:solidFill>
                  <a:schemeClr val="accent6">
                    <a:lumMod val="50000"/>
                  </a:schemeClr>
                </a:solidFill>
              </a:rPr>
              <a:t>super</a:t>
            </a:r>
            <a:r>
              <a:rPr kumimoji="1" lang="zh-CN" altLang="en-US" sz="2400" b="1" dirty="0" smtClean="0">
                <a:solidFill>
                  <a:schemeClr val="accent6">
                    <a:lumMod val="50000"/>
                  </a:schemeClr>
                </a:solidFill>
              </a:rPr>
              <a:t> </a:t>
            </a:r>
            <a:r>
              <a:rPr kumimoji="1" lang="en-US" altLang="zh-CN" sz="2400" b="1" dirty="0" smtClean="0">
                <a:solidFill>
                  <a:schemeClr val="accent6">
                    <a:lumMod val="50000"/>
                  </a:schemeClr>
                </a:solidFill>
              </a:rPr>
              <a:t>game</a:t>
            </a:r>
            <a:r>
              <a:rPr kumimoji="1" lang="zh-CN" altLang="en-US" sz="2400" b="1" dirty="0" smtClean="0">
                <a:solidFill>
                  <a:schemeClr val="accent6">
                    <a:lumMod val="50000"/>
                  </a:schemeClr>
                </a:solidFill>
              </a:rPr>
              <a:t> </a:t>
            </a:r>
            <a:r>
              <a:rPr kumimoji="1" lang="en-US" altLang="zh-CN" sz="2400" b="1" dirty="0" smtClean="0">
                <a:solidFill>
                  <a:schemeClr val="accent6">
                    <a:lumMod val="50000"/>
                  </a:schemeClr>
                </a:solidFill>
              </a:rPr>
              <a:t>player.</a:t>
            </a:r>
            <a:endParaRPr kumimoji="1" lang="zh-CN" altLang="en-US" sz="2400" b="1" dirty="0">
              <a:solidFill>
                <a:schemeClr val="accent6">
                  <a:lumMod val="50000"/>
                </a:schemeClr>
              </a:solidFill>
            </a:endParaRPr>
          </a:p>
        </p:txBody>
      </p:sp>
    </p:spTree>
    <p:extLst>
      <p:ext uri="{BB962C8B-B14F-4D97-AF65-F5344CB8AC3E}">
        <p14:creationId xmlns:p14="http://schemas.microsoft.com/office/powerpoint/2010/main" val="9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7444"/>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3" name="文本框 2"/>
          <p:cNvSpPr txBox="1"/>
          <p:nvPr/>
        </p:nvSpPr>
        <p:spPr>
          <a:xfrm>
            <a:off x="4844700" y="193801"/>
            <a:ext cx="3642344" cy="830997"/>
          </a:xfrm>
          <a:prstGeom prst="rect">
            <a:avLst/>
          </a:prstGeom>
          <a:noFill/>
        </p:spPr>
        <p:txBody>
          <a:bodyPr wrap="none" rtlCol="0">
            <a:spAutoFit/>
          </a:bodyPr>
          <a:lstStyle/>
          <a:p>
            <a:r>
              <a:rPr lang="en-US" altLang="zh-CN" sz="4800" b="1" dirty="0" smtClean="0">
                <a:solidFill>
                  <a:schemeClr val="bg1"/>
                </a:solidFill>
              </a:rPr>
              <a:t>The </a:t>
            </a:r>
            <a:r>
              <a:rPr lang="en-US" altLang="zh-CN" sz="4800" b="1" dirty="0" smtClean="0">
                <a:solidFill>
                  <a:schemeClr val="bg1"/>
                </a:solidFill>
              </a:rPr>
              <a:t>birth </a:t>
            </a:r>
            <a:r>
              <a:rPr lang="en-US" altLang="zh-CN" sz="4800" b="1" dirty="0" smtClean="0">
                <a:solidFill>
                  <a:schemeClr val="bg1"/>
                </a:solidFill>
              </a:rPr>
              <a:t>of </a:t>
            </a:r>
            <a:r>
              <a:rPr lang="en-US" altLang="zh-CN" sz="4800" b="1" dirty="0" smtClean="0">
                <a:solidFill>
                  <a:schemeClr val="bg1"/>
                </a:solidFill>
              </a:rPr>
              <a:t>C</a:t>
            </a:r>
            <a:endParaRPr lang="en-US" altLang="zh-CN" sz="4800" b="1" dirty="0">
              <a:solidFill>
                <a:schemeClr val="bg1"/>
              </a:solidFill>
            </a:endParaRPr>
          </a:p>
        </p:txBody>
      </p:sp>
      <p:sp>
        <p:nvSpPr>
          <p:cNvPr id="12" name="文本框 11"/>
          <p:cNvSpPr txBox="1"/>
          <p:nvPr/>
        </p:nvSpPr>
        <p:spPr>
          <a:xfrm>
            <a:off x="3486151" y="1427289"/>
            <a:ext cx="6886574" cy="1200329"/>
          </a:xfrm>
          <a:prstGeom prst="rect">
            <a:avLst/>
          </a:prstGeom>
          <a:noFill/>
        </p:spPr>
        <p:txBody>
          <a:bodyPr wrap="square" rtlCol="0">
            <a:spAutoFit/>
          </a:bodyPr>
          <a:lstStyle/>
          <a:p>
            <a:r>
              <a:rPr kumimoji="1" lang="en-US" altLang="zh-CN" sz="2400" dirty="0" smtClean="0"/>
              <a:t>In</a:t>
            </a:r>
            <a:r>
              <a:rPr kumimoji="1" lang="zh-CN" altLang="en-US" sz="2400" dirty="0" smtClean="0"/>
              <a:t> </a:t>
            </a:r>
            <a:r>
              <a:rPr kumimoji="1" lang="en-US" altLang="zh-CN" sz="2400" dirty="0" smtClean="0"/>
              <a:t>1969,</a:t>
            </a:r>
            <a:r>
              <a:rPr kumimoji="1" lang="zh-CN" altLang="en-US" sz="2400" dirty="0" smtClean="0"/>
              <a:t> </a:t>
            </a:r>
            <a:r>
              <a:rPr kumimoji="1" lang="en-US" altLang="zh-CN" sz="2400" dirty="0" smtClean="0"/>
              <a:t>Ken‘</a:t>
            </a:r>
            <a:r>
              <a:rPr kumimoji="1" lang="zh-CN" altLang="en-US" sz="2400" dirty="0" smtClean="0"/>
              <a:t> </a:t>
            </a:r>
            <a:r>
              <a:rPr kumimoji="1" lang="en-US" altLang="zh-CN" sz="2400" dirty="0" smtClean="0"/>
              <a:t>s</a:t>
            </a:r>
            <a:r>
              <a:rPr kumimoji="1" lang="zh-CN" altLang="en-US" sz="2400" dirty="0" smtClean="0"/>
              <a:t> </a:t>
            </a:r>
            <a:r>
              <a:rPr kumimoji="1" lang="en-US" altLang="zh-CN" sz="2400" dirty="0" smtClean="0"/>
              <a:t>dream</a:t>
            </a:r>
            <a:r>
              <a:rPr kumimoji="1" lang="zh-CN" altLang="en-US" sz="2400" dirty="0" smtClean="0"/>
              <a:t> </a:t>
            </a:r>
            <a:r>
              <a:rPr kumimoji="1" lang="en-US" altLang="zh-CN" sz="2400" dirty="0" smtClean="0"/>
              <a:t>was</a:t>
            </a:r>
            <a:r>
              <a:rPr kumimoji="1" lang="zh-CN" altLang="en-US" sz="2400" dirty="0" smtClean="0"/>
              <a:t> </a:t>
            </a:r>
            <a:r>
              <a:rPr kumimoji="1" lang="en-US" altLang="zh-CN" sz="2400" dirty="0" smtClean="0"/>
              <a:t>travelling</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space,</a:t>
            </a:r>
            <a:r>
              <a:rPr kumimoji="1" lang="zh-CN" altLang="en-US" sz="2400" dirty="0" smtClean="0"/>
              <a:t> </a:t>
            </a:r>
            <a:r>
              <a:rPr kumimoji="1" lang="en-US" altLang="zh-CN" sz="2400" dirty="0" smtClean="0"/>
              <a:t>so</a:t>
            </a:r>
            <a:r>
              <a:rPr kumimoji="1" lang="zh-CN" altLang="en-US" sz="2400" dirty="0" smtClean="0"/>
              <a:t> </a:t>
            </a:r>
            <a:r>
              <a:rPr kumimoji="1" lang="en-US" altLang="zh-CN" sz="2400" dirty="0" smtClean="0"/>
              <a:t>he</a:t>
            </a:r>
            <a:r>
              <a:rPr kumimoji="1" lang="zh-CN" altLang="en-US" sz="2400" dirty="0" smtClean="0"/>
              <a:t> </a:t>
            </a:r>
            <a:r>
              <a:rPr kumimoji="1" lang="en-US" altLang="zh-CN" sz="2400" dirty="0" smtClean="0"/>
              <a:t>designed</a:t>
            </a:r>
            <a:r>
              <a:rPr kumimoji="1" lang="zh-CN" altLang="en-US" sz="2400" dirty="0" smtClean="0"/>
              <a:t> </a:t>
            </a:r>
            <a:r>
              <a:rPr kumimoji="1" lang="en-US" altLang="zh-CN" sz="2400" dirty="0" smtClean="0"/>
              <a:t>and</a:t>
            </a:r>
            <a:r>
              <a:rPr kumimoji="1" lang="zh-CN" altLang="en-US" sz="2400" dirty="0" smtClean="0"/>
              <a:t> </a:t>
            </a:r>
            <a:r>
              <a:rPr kumimoji="1" lang="en-US" altLang="zh-CN" sz="2400" dirty="0" smtClean="0"/>
              <a:t>develop</a:t>
            </a:r>
            <a:r>
              <a:rPr kumimoji="1" lang="zh-CN" altLang="en-US" sz="2400" dirty="0" smtClean="0"/>
              <a:t> </a:t>
            </a:r>
            <a:r>
              <a:rPr kumimoji="1" lang="en-US" altLang="zh-CN" sz="2400" dirty="0" smtClean="0"/>
              <a:t>a</a:t>
            </a:r>
            <a:r>
              <a:rPr kumimoji="1" lang="zh-CN" altLang="en-US" sz="2400" dirty="0" smtClean="0"/>
              <a:t> </a:t>
            </a:r>
            <a:r>
              <a:rPr kumimoji="1" lang="en-US" altLang="zh-CN" sz="2400" dirty="0" smtClean="0"/>
              <a:t>game</a:t>
            </a:r>
            <a:r>
              <a:rPr kumimoji="1" lang="zh-CN" altLang="en-US" sz="2400" dirty="0" smtClean="0"/>
              <a:t> </a:t>
            </a:r>
            <a:r>
              <a:rPr kumimoji="1" lang="en-US" altLang="zh-CN" sz="2400" dirty="0" smtClean="0"/>
              <a:t>called</a:t>
            </a:r>
            <a:r>
              <a:rPr kumimoji="1" lang="zh-CN" altLang="en-US" sz="2400" dirty="0" smtClean="0"/>
              <a:t> </a:t>
            </a:r>
            <a:r>
              <a:rPr kumimoji="1" lang="en-US" altLang="zh-CN" sz="2400" dirty="0" smtClean="0"/>
              <a:t>“Space</a:t>
            </a:r>
            <a:r>
              <a:rPr kumimoji="1" lang="zh-CN" altLang="en-US" sz="2400" dirty="0" smtClean="0"/>
              <a:t> </a:t>
            </a:r>
            <a:r>
              <a:rPr kumimoji="1" lang="en-US" altLang="zh-CN" sz="2400" dirty="0" smtClean="0"/>
              <a:t>Travel”.</a:t>
            </a:r>
          </a:p>
          <a:p>
            <a:r>
              <a:rPr kumimoji="1" lang="en-US" altLang="zh-CN" sz="2400" dirty="0" smtClean="0"/>
              <a:t>In</a:t>
            </a:r>
            <a:r>
              <a:rPr kumimoji="1" lang="zh-CN" altLang="en-US" sz="2400" dirty="0" smtClean="0"/>
              <a:t> </a:t>
            </a:r>
            <a:r>
              <a:rPr kumimoji="1" lang="en-US" altLang="zh-CN" sz="2400" dirty="0" smtClean="0"/>
              <a:t>1971,</a:t>
            </a:r>
            <a:r>
              <a:rPr kumimoji="1" lang="zh-CN" altLang="en-US" sz="2400" dirty="0" smtClean="0"/>
              <a:t> </a:t>
            </a:r>
            <a:r>
              <a:rPr kumimoji="1" lang="en-US" altLang="zh-CN" sz="2400" dirty="0" smtClean="0"/>
              <a:t>Dennis</a:t>
            </a:r>
            <a:r>
              <a:rPr kumimoji="1" lang="zh-CN" altLang="en-US" sz="2400" dirty="0" smtClean="0"/>
              <a:t> </a:t>
            </a:r>
            <a:r>
              <a:rPr kumimoji="1" lang="en-US" altLang="zh-CN" sz="2400" dirty="0" smtClean="0"/>
              <a:t>joined</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development</a:t>
            </a:r>
            <a:r>
              <a:rPr kumimoji="1" lang="zh-CN" altLang="en-US" sz="2400" dirty="0" smtClean="0"/>
              <a:t> </a:t>
            </a:r>
            <a:r>
              <a:rPr kumimoji="1" lang="en-US" altLang="zh-CN" sz="2400" dirty="0" smtClean="0"/>
              <a:t>of</a:t>
            </a:r>
            <a:r>
              <a:rPr kumimoji="1" lang="zh-CN" altLang="en-US" sz="2400" dirty="0"/>
              <a:t> </a:t>
            </a:r>
            <a:r>
              <a:rPr kumimoji="1" lang="en-US" altLang="zh-CN" sz="2400" dirty="0" smtClean="0"/>
              <a:t>this</a:t>
            </a:r>
            <a:r>
              <a:rPr kumimoji="1" lang="zh-CN" altLang="en-US" sz="2400" dirty="0" smtClean="0"/>
              <a:t> </a:t>
            </a:r>
            <a:r>
              <a:rPr kumimoji="1" lang="en-US" altLang="zh-CN" sz="2400" dirty="0" smtClean="0"/>
              <a:t>game.</a:t>
            </a:r>
            <a:endParaRPr kumimoji="1" lang="zh-CN" altLang="en-US" sz="2400" dirty="0"/>
          </a:p>
        </p:txBody>
      </p:sp>
      <p:sp>
        <p:nvSpPr>
          <p:cNvPr id="13" name="文本框 12"/>
          <p:cNvSpPr txBox="1"/>
          <p:nvPr/>
        </p:nvSpPr>
        <p:spPr>
          <a:xfrm>
            <a:off x="3486151" y="3285981"/>
            <a:ext cx="6729412" cy="1815882"/>
          </a:xfrm>
          <a:prstGeom prst="rect">
            <a:avLst/>
          </a:prstGeom>
          <a:noFill/>
        </p:spPr>
        <p:txBody>
          <a:bodyPr wrap="square" rtlCol="0">
            <a:spAutoFit/>
          </a:bodyPr>
          <a:lstStyle/>
          <a:p>
            <a:r>
              <a:rPr kumimoji="1" lang="en-US" altLang="zh-CN" sz="2800" b="1" dirty="0" smtClean="0">
                <a:solidFill>
                  <a:schemeClr val="accent5">
                    <a:lumMod val="50000"/>
                  </a:schemeClr>
                </a:solidFill>
              </a:rPr>
              <a:t>At</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that</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time,</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the</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game</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development</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was</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more</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costly.</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They</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have</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to</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develop</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it</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on</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a</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small</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machine</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called</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“PDP-7”,</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it</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was</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free</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but</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had</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not</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operating</a:t>
            </a:r>
            <a:r>
              <a:rPr kumimoji="1" lang="zh-CN" altLang="en-US" sz="2800" b="1" dirty="0" smtClean="0">
                <a:solidFill>
                  <a:schemeClr val="accent5">
                    <a:lumMod val="50000"/>
                  </a:schemeClr>
                </a:solidFill>
              </a:rPr>
              <a:t> </a:t>
            </a:r>
            <a:r>
              <a:rPr kumimoji="1" lang="en-US" altLang="zh-CN" sz="2800" b="1" dirty="0" smtClean="0">
                <a:solidFill>
                  <a:schemeClr val="accent5">
                    <a:lumMod val="50000"/>
                  </a:schemeClr>
                </a:solidFill>
              </a:rPr>
              <a:t>system</a:t>
            </a:r>
            <a:r>
              <a:rPr kumimoji="1" lang="zh-CN" altLang="en-US" sz="2800" b="1" dirty="0" smtClean="0">
                <a:solidFill>
                  <a:schemeClr val="accent5">
                    <a:lumMod val="50000"/>
                  </a:schemeClr>
                </a:solidFill>
              </a:rPr>
              <a:t>。</a:t>
            </a:r>
            <a:endParaRPr kumimoji="1" lang="zh-CN" altLang="en-US" sz="2800" b="1" dirty="0">
              <a:solidFill>
                <a:schemeClr val="accent5">
                  <a:lumMod val="50000"/>
                </a:schemeClr>
              </a:solidFill>
            </a:endParaRPr>
          </a:p>
        </p:txBody>
      </p:sp>
    </p:spTree>
    <p:extLst>
      <p:ext uri="{BB962C8B-B14F-4D97-AF65-F5344CB8AC3E}">
        <p14:creationId xmlns:p14="http://schemas.microsoft.com/office/powerpoint/2010/main" val="176861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2" name="文本框 1"/>
          <p:cNvSpPr txBox="1"/>
          <p:nvPr/>
        </p:nvSpPr>
        <p:spPr>
          <a:xfrm>
            <a:off x="6858000" y="1052662"/>
            <a:ext cx="4057650" cy="3970318"/>
          </a:xfrm>
          <a:prstGeom prst="rect">
            <a:avLst/>
          </a:prstGeom>
          <a:noFill/>
        </p:spPr>
        <p:txBody>
          <a:bodyPr wrap="square" rtlCol="0">
            <a:spAutoFit/>
          </a:bodyPr>
          <a:lstStyle/>
          <a:p>
            <a:r>
              <a:rPr kumimoji="1" lang="en-US" altLang="zh-CN" sz="2800" dirty="0" smtClean="0"/>
              <a:t>Before</a:t>
            </a:r>
            <a:r>
              <a:rPr kumimoji="1" lang="zh-CN" altLang="en-US" sz="2800" dirty="0" smtClean="0"/>
              <a:t> </a:t>
            </a:r>
            <a:r>
              <a:rPr kumimoji="1" lang="en-US" altLang="zh-CN" sz="2800" dirty="0" smtClean="0"/>
              <a:t>the</a:t>
            </a:r>
            <a:r>
              <a:rPr kumimoji="1" lang="zh-CN" altLang="en-US" sz="2800" dirty="0" smtClean="0"/>
              <a:t> </a:t>
            </a:r>
            <a:r>
              <a:rPr kumimoji="1" lang="en-US" altLang="zh-CN" sz="2800" dirty="0" smtClean="0"/>
              <a:t>development</a:t>
            </a:r>
            <a:r>
              <a:rPr kumimoji="1" lang="zh-CN" altLang="en-US" sz="2800" dirty="0" smtClean="0"/>
              <a:t> </a:t>
            </a:r>
            <a:r>
              <a:rPr kumimoji="1" lang="en-US" altLang="zh-CN" sz="2800" dirty="0" smtClean="0"/>
              <a:t>of</a:t>
            </a:r>
            <a:r>
              <a:rPr kumimoji="1" lang="zh-CN" altLang="en-US" sz="2800" dirty="0" smtClean="0"/>
              <a:t> </a:t>
            </a:r>
            <a:r>
              <a:rPr kumimoji="1" lang="en-US" altLang="zh-CN" sz="2800" dirty="0" smtClean="0"/>
              <a:t>the</a:t>
            </a:r>
            <a:r>
              <a:rPr kumimoji="1" lang="zh-CN" altLang="en-US" sz="2800" dirty="0" smtClean="0"/>
              <a:t> </a:t>
            </a:r>
            <a:r>
              <a:rPr kumimoji="1" lang="en-US" altLang="zh-CN" sz="2800" dirty="0" smtClean="0"/>
              <a:t>game,</a:t>
            </a:r>
            <a:r>
              <a:rPr kumimoji="1" lang="zh-CN" altLang="en-US" sz="2800" dirty="0" smtClean="0"/>
              <a:t> </a:t>
            </a:r>
            <a:r>
              <a:rPr kumimoji="1" lang="en-US" altLang="zh-CN" sz="2800" dirty="0" smtClean="0"/>
              <a:t>they</a:t>
            </a:r>
            <a:r>
              <a:rPr kumimoji="1" lang="zh-CN" altLang="en-US" sz="2800" dirty="0" smtClean="0"/>
              <a:t> </a:t>
            </a:r>
            <a:r>
              <a:rPr kumimoji="1" lang="en-US" altLang="zh-CN" sz="2800" dirty="0" smtClean="0"/>
              <a:t>decided</a:t>
            </a:r>
            <a:r>
              <a:rPr kumimoji="1" lang="zh-CN" altLang="en-US" sz="2800" dirty="0" smtClean="0"/>
              <a:t> </a:t>
            </a:r>
            <a:r>
              <a:rPr kumimoji="1" lang="en-US" altLang="zh-CN" sz="2800" dirty="0" smtClean="0"/>
              <a:t>to</a:t>
            </a:r>
            <a:r>
              <a:rPr kumimoji="1" lang="zh-CN" altLang="en-US" sz="2800" dirty="0" smtClean="0"/>
              <a:t> </a:t>
            </a:r>
            <a:r>
              <a:rPr kumimoji="1" lang="en-US" altLang="zh-CN" sz="2800" dirty="0" smtClean="0"/>
              <a:t>design</a:t>
            </a:r>
            <a:r>
              <a:rPr kumimoji="1" lang="zh-CN" altLang="en-US" sz="2800" dirty="0" smtClean="0"/>
              <a:t> </a:t>
            </a:r>
            <a:r>
              <a:rPr kumimoji="1" lang="en-US" altLang="zh-CN" sz="2800" dirty="0" smtClean="0"/>
              <a:t>a</a:t>
            </a:r>
            <a:r>
              <a:rPr kumimoji="1" lang="zh-CN" altLang="en-US" sz="2800" dirty="0" smtClean="0"/>
              <a:t> </a:t>
            </a:r>
            <a:r>
              <a:rPr kumimoji="1" lang="en-US" altLang="zh-CN" sz="2800" dirty="0" smtClean="0"/>
              <a:t>operating</a:t>
            </a:r>
            <a:r>
              <a:rPr kumimoji="1" lang="zh-CN" altLang="en-US" sz="2800" dirty="0" smtClean="0"/>
              <a:t> </a:t>
            </a:r>
            <a:r>
              <a:rPr kumimoji="1" lang="en-US" altLang="zh-CN" sz="2800" dirty="0" smtClean="0"/>
              <a:t>system</a:t>
            </a:r>
            <a:r>
              <a:rPr kumimoji="1" lang="zh-CN" altLang="en-US" sz="2800" dirty="0" smtClean="0"/>
              <a:t> </a:t>
            </a:r>
            <a:r>
              <a:rPr kumimoji="1" lang="en-US" altLang="zh-CN" sz="2800" dirty="0" smtClean="0"/>
              <a:t>and</a:t>
            </a:r>
            <a:r>
              <a:rPr kumimoji="1" lang="zh-CN" altLang="en-US" sz="2800" dirty="0" smtClean="0"/>
              <a:t> </a:t>
            </a:r>
            <a:r>
              <a:rPr kumimoji="1" lang="en-US" altLang="zh-CN" sz="2800" dirty="0" smtClean="0"/>
              <a:t>called</a:t>
            </a:r>
            <a:r>
              <a:rPr kumimoji="1" lang="zh-CN" altLang="en-US" sz="2800" dirty="0" smtClean="0"/>
              <a:t> </a:t>
            </a:r>
            <a:r>
              <a:rPr kumimoji="1" lang="en-US" altLang="zh-CN" sz="2800" dirty="0" smtClean="0"/>
              <a:t>it</a:t>
            </a:r>
            <a:r>
              <a:rPr kumimoji="1" lang="zh-CN" altLang="en-US" sz="2800" dirty="0" smtClean="0"/>
              <a:t> </a:t>
            </a:r>
            <a:r>
              <a:rPr kumimoji="1" lang="en-US" altLang="zh-CN" sz="2800" dirty="0" smtClean="0"/>
              <a:t>as</a:t>
            </a:r>
            <a:r>
              <a:rPr kumimoji="1" lang="zh-CN" altLang="en-US" sz="2800" dirty="0" smtClean="0"/>
              <a:t> </a:t>
            </a:r>
            <a:r>
              <a:rPr kumimoji="1" lang="en-US" altLang="zh-CN" sz="2800" dirty="0" smtClean="0"/>
              <a:t>“UNIX”.</a:t>
            </a:r>
          </a:p>
          <a:p>
            <a:r>
              <a:rPr kumimoji="1" lang="en-US" altLang="zh-CN" sz="2800" dirty="0" smtClean="0"/>
              <a:t>But</a:t>
            </a:r>
            <a:r>
              <a:rPr kumimoji="1" lang="zh-CN" altLang="en-US" sz="2800" dirty="0" smtClean="0"/>
              <a:t>  </a:t>
            </a:r>
            <a:r>
              <a:rPr kumimoji="1" lang="en-US" altLang="zh-CN" sz="2800" dirty="0" smtClean="0"/>
              <a:t>low-level</a:t>
            </a:r>
            <a:r>
              <a:rPr kumimoji="1" lang="zh-CN" altLang="en-US" sz="2800" dirty="0" smtClean="0"/>
              <a:t> </a:t>
            </a:r>
            <a:r>
              <a:rPr kumimoji="1" lang="en-US" altLang="zh-CN" sz="2800" dirty="0" smtClean="0"/>
              <a:t>language</a:t>
            </a:r>
            <a:r>
              <a:rPr kumimoji="1" lang="zh-CN" altLang="en-US" sz="2800" dirty="0" smtClean="0"/>
              <a:t> </a:t>
            </a:r>
            <a:r>
              <a:rPr kumimoji="1" lang="en-US" altLang="zh-CN" sz="2800" dirty="0" smtClean="0"/>
              <a:t>is</a:t>
            </a:r>
            <a:r>
              <a:rPr kumimoji="1" lang="zh-CN" altLang="en-US" sz="2800" dirty="0" smtClean="0"/>
              <a:t> </a:t>
            </a:r>
            <a:r>
              <a:rPr kumimoji="1" lang="en-US" altLang="zh-CN" sz="2800" dirty="0" err="1" smtClean="0"/>
              <a:t>effiencient</a:t>
            </a:r>
            <a:r>
              <a:rPr kumimoji="1" lang="en-US" altLang="zh-CN" sz="2800" dirty="0" smtClean="0"/>
              <a:t>,</a:t>
            </a:r>
            <a:r>
              <a:rPr kumimoji="1" lang="zh-CN" altLang="en-US" sz="2800" dirty="0" smtClean="0"/>
              <a:t> </a:t>
            </a:r>
            <a:r>
              <a:rPr kumimoji="1" lang="en-US" altLang="zh-CN" sz="2800" dirty="0" smtClean="0"/>
              <a:t>so</a:t>
            </a:r>
            <a:r>
              <a:rPr kumimoji="1" lang="zh-CN" altLang="en-US" sz="2800" dirty="0" smtClean="0"/>
              <a:t> </a:t>
            </a:r>
            <a:r>
              <a:rPr kumimoji="1" lang="en-US" altLang="zh-CN" sz="2800" dirty="0" smtClean="0"/>
              <a:t>they</a:t>
            </a:r>
            <a:r>
              <a:rPr kumimoji="1" lang="zh-CN" altLang="en-US" sz="2800" dirty="0" smtClean="0"/>
              <a:t> </a:t>
            </a:r>
            <a:r>
              <a:rPr kumimoji="1" lang="en-US" altLang="zh-CN" sz="2800" dirty="0" smtClean="0"/>
              <a:t>designed</a:t>
            </a:r>
            <a:r>
              <a:rPr kumimoji="1" lang="zh-CN" altLang="en-US" sz="2800" dirty="0" smtClean="0"/>
              <a:t> </a:t>
            </a:r>
            <a:r>
              <a:rPr kumimoji="1" lang="en-US" altLang="zh-CN" sz="2800" dirty="0" smtClean="0"/>
              <a:t>the</a:t>
            </a:r>
            <a:r>
              <a:rPr kumimoji="1" lang="zh-CN" altLang="en-US" sz="2800" dirty="0" smtClean="0"/>
              <a:t> </a:t>
            </a:r>
            <a:r>
              <a:rPr kumimoji="1" lang="en-US" altLang="zh-CN" sz="2800" dirty="0" smtClean="0"/>
              <a:t>C</a:t>
            </a:r>
            <a:r>
              <a:rPr kumimoji="1" lang="zh-CN" altLang="en-US" sz="2800" dirty="0" smtClean="0"/>
              <a:t> </a:t>
            </a:r>
            <a:r>
              <a:rPr kumimoji="1" lang="en-US" altLang="zh-CN" sz="2800" dirty="0" smtClean="0"/>
              <a:t>programming</a:t>
            </a:r>
            <a:r>
              <a:rPr kumimoji="1" lang="zh-CN" altLang="en-US" sz="2800" dirty="0" smtClean="0"/>
              <a:t> </a:t>
            </a:r>
            <a:r>
              <a:rPr kumimoji="1" lang="en-US" altLang="zh-CN" sz="2800" dirty="0" smtClean="0"/>
              <a:t>language.</a:t>
            </a:r>
          </a:p>
        </p:txBody>
      </p:sp>
      <p:pic>
        <p:nvPicPr>
          <p:cNvPr id="4" name="图片 3"/>
          <p:cNvPicPr>
            <a:picLocks noChangeAspect="1"/>
          </p:cNvPicPr>
          <p:nvPr/>
        </p:nvPicPr>
        <p:blipFill>
          <a:blip r:embed="rId3"/>
          <a:stretch>
            <a:fillRect/>
          </a:stretch>
        </p:blipFill>
        <p:spPr>
          <a:xfrm>
            <a:off x="2906671" y="1052662"/>
            <a:ext cx="3951329" cy="3164212"/>
          </a:xfrm>
          <a:prstGeom prst="rect">
            <a:avLst/>
          </a:prstGeom>
        </p:spPr>
      </p:pic>
      <p:sp>
        <p:nvSpPr>
          <p:cNvPr id="8" name="文本框 7"/>
          <p:cNvSpPr txBox="1"/>
          <p:nvPr/>
        </p:nvSpPr>
        <p:spPr>
          <a:xfrm>
            <a:off x="2906671" y="4315094"/>
            <a:ext cx="3808454" cy="707886"/>
          </a:xfrm>
          <a:prstGeom prst="rect">
            <a:avLst/>
          </a:prstGeom>
          <a:noFill/>
        </p:spPr>
        <p:txBody>
          <a:bodyPr wrap="square" rtlCol="0">
            <a:spAutoFit/>
          </a:bodyPr>
          <a:lstStyle/>
          <a:p>
            <a:r>
              <a:rPr kumimoji="1" lang="en-US" altLang="zh-CN" sz="2000" dirty="0" smtClean="0"/>
              <a:t>They</a:t>
            </a:r>
            <a:r>
              <a:rPr kumimoji="1" lang="zh-CN" altLang="en-US" sz="2000" dirty="0" smtClean="0"/>
              <a:t> </a:t>
            </a:r>
            <a:r>
              <a:rPr kumimoji="1" lang="en-US" altLang="zh-CN" sz="2000" dirty="0" smtClean="0"/>
              <a:t>were</a:t>
            </a:r>
            <a:r>
              <a:rPr kumimoji="1" lang="zh-CN" altLang="en-US" sz="2000" dirty="0" smtClean="0"/>
              <a:t> </a:t>
            </a:r>
            <a:r>
              <a:rPr kumimoji="1" lang="en-US" altLang="zh-CN" sz="2000" dirty="0" smtClean="0"/>
              <a:t>developing</a:t>
            </a:r>
            <a:r>
              <a:rPr kumimoji="1" lang="zh-CN" altLang="en-US" sz="2000" dirty="0" smtClean="0"/>
              <a:t> </a:t>
            </a:r>
            <a:r>
              <a:rPr kumimoji="1" lang="en-US" altLang="zh-CN" sz="2000" dirty="0" smtClean="0"/>
              <a:t>the</a:t>
            </a:r>
            <a:r>
              <a:rPr kumimoji="1" lang="zh-CN" altLang="en-US" sz="2000" dirty="0" smtClean="0"/>
              <a:t> </a:t>
            </a:r>
            <a:r>
              <a:rPr kumimoji="1" lang="en-US" altLang="zh-CN" sz="2000" dirty="0" smtClean="0"/>
              <a:t>UNIX</a:t>
            </a:r>
            <a:r>
              <a:rPr kumimoji="1" lang="zh-CN" altLang="en-US" sz="2000" dirty="0" smtClean="0"/>
              <a:t> </a:t>
            </a:r>
            <a:r>
              <a:rPr kumimoji="1" lang="en-US" altLang="zh-CN" sz="2000" dirty="0" err="1" smtClean="0"/>
              <a:t>os</a:t>
            </a:r>
            <a:r>
              <a:rPr kumimoji="1" lang="zh-CN" altLang="en-US" sz="2000" dirty="0"/>
              <a:t> </a:t>
            </a:r>
            <a:r>
              <a:rPr kumimoji="1" lang="en-US" altLang="zh-CN" sz="2000" dirty="0"/>
              <a:t>in</a:t>
            </a:r>
            <a:r>
              <a:rPr kumimoji="1" lang="zh-CN" altLang="en-US" sz="2000" dirty="0"/>
              <a:t> </a:t>
            </a:r>
            <a:r>
              <a:rPr kumimoji="1" lang="en-US" altLang="zh-CN" sz="2000" dirty="0"/>
              <a:t>Bell</a:t>
            </a:r>
            <a:r>
              <a:rPr kumimoji="1" lang="zh-CN" altLang="en-US" sz="2000" dirty="0"/>
              <a:t> </a:t>
            </a:r>
            <a:r>
              <a:rPr kumimoji="1" lang="en-US" altLang="zh-CN" sz="2000" dirty="0"/>
              <a:t>Labs</a:t>
            </a:r>
            <a:r>
              <a:rPr kumimoji="1" lang="zh-CN" altLang="en-US" sz="2000" dirty="0"/>
              <a:t> </a:t>
            </a:r>
            <a:r>
              <a:rPr kumimoji="1" lang="en-US" altLang="zh-CN" sz="2000" dirty="0" smtClean="0"/>
              <a:t>.</a:t>
            </a:r>
            <a:endParaRPr kumimoji="1" lang="zh-CN" altLang="en-US" sz="2000" dirty="0"/>
          </a:p>
        </p:txBody>
      </p:sp>
    </p:spTree>
    <p:extLst>
      <p:ext uri="{BB962C8B-B14F-4D97-AF65-F5344CB8AC3E}">
        <p14:creationId xmlns:p14="http://schemas.microsoft.com/office/powerpoint/2010/main" val="5525424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9" name="矩形 8"/>
          <p:cNvSpPr/>
          <p:nvPr/>
        </p:nvSpPr>
        <p:spPr>
          <a:xfrm>
            <a:off x="0" y="0"/>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0" name="文本框 9"/>
          <p:cNvSpPr txBox="1"/>
          <p:nvPr/>
        </p:nvSpPr>
        <p:spPr>
          <a:xfrm>
            <a:off x="4550011" y="234304"/>
            <a:ext cx="4656596" cy="830997"/>
          </a:xfrm>
          <a:prstGeom prst="rect">
            <a:avLst/>
          </a:prstGeom>
          <a:noFill/>
        </p:spPr>
        <p:txBody>
          <a:bodyPr wrap="none" rtlCol="0">
            <a:spAutoFit/>
          </a:bodyPr>
          <a:lstStyle/>
          <a:p>
            <a:r>
              <a:rPr lang="en-US" altLang="zh-CN" sz="4800" b="1" dirty="0" smtClean="0">
                <a:solidFill>
                  <a:schemeClr val="bg1"/>
                </a:solidFill>
              </a:rPr>
              <a:t>The </a:t>
            </a:r>
            <a:r>
              <a:rPr lang="en-US" altLang="zh-CN" sz="4800" b="1" dirty="0" smtClean="0">
                <a:solidFill>
                  <a:schemeClr val="bg1"/>
                </a:solidFill>
              </a:rPr>
              <a:t>standard</a:t>
            </a:r>
            <a:r>
              <a:rPr lang="zh-CN" altLang="en-US" sz="4800" b="1" dirty="0" smtClean="0">
                <a:solidFill>
                  <a:schemeClr val="bg1"/>
                </a:solidFill>
              </a:rPr>
              <a:t> </a:t>
            </a:r>
            <a:r>
              <a:rPr lang="en-US" altLang="zh-CN" sz="4800" b="1" dirty="0" smtClean="0">
                <a:solidFill>
                  <a:schemeClr val="bg1"/>
                </a:solidFill>
              </a:rPr>
              <a:t>of </a:t>
            </a:r>
            <a:r>
              <a:rPr lang="en-US" altLang="zh-CN" sz="4800" b="1" dirty="0">
                <a:solidFill>
                  <a:schemeClr val="bg1"/>
                </a:solidFill>
              </a:rPr>
              <a:t>C</a:t>
            </a:r>
            <a:endParaRPr lang="en-US" altLang="zh-CN" sz="4800" b="1" dirty="0">
              <a:solidFill>
                <a:schemeClr val="bg1"/>
              </a:solidFill>
            </a:endParaRPr>
          </a:p>
        </p:txBody>
      </p:sp>
      <p:sp>
        <p:nvSpPr>
          <p:cNvPr id="7" name="文本框 6"/>
          <p:cNvSpPr txBox="1"/>
          <p:nvPr/>
        </p:nvSpPr>
        <p:spPr>
          <a:xfrm>
            <a:off x="3134984" y="1444367"/>
            <a:ext cx="7066291" cy="830997"/>
          </a:xfrm>
          <a:prstGeom prst="rect">
            <a:avLst/>
          </a:prstGeom>
          <a:noFill/>
        </p:spPr>
        <p:txBody>
          <a:bodyPr wrap="square" rtlCol="0">
            <a:spAutoFit/>
          </a:bodyPr>
          <a:lstStyle/>
          <a:p>
            <a:r>
              <a:rPr kumimoji="1" lang="en-US" altLang="zh-CN" sz="2400" dirty="0" smtClean="0"/>
              <a:t>In</a:t>
            </a:r>
            <a:r>
              <a:rPr kumimoji="1" lang="zh-CN" altLang="en-US" sz="2400" dirty="0" smtClean="0"/>
              <a:t> </a:t>
            </a:r>
            <a:r>
              <a:rPr kumimoji="1" lang="en-US" altLang="zh-CN" sz="2400" dirty="0" smtClean="0"/>
              <a:t>1978,</a:t>
            </a:r>
            <a:r>
              <a:rPr kumimoji="1" lang="zh-CN" altLang="en-US" sz="2400" dirty="0" smtClean="0"/>
              <a:t> </a:t>
            </a:r>
            <a:r>
              <a:rPr kumimoji="1" lang="en-US" altLang="zh-CN" sz="2400" dirty="0" smtClean="0"/>
              <a:t>published</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first</a:t>
            </a:r>
            <a:r>
              <a:rPr kumimoji="1" lang="zh-CN" altLang="en-US" sz="2400" dirty="0" smtClean="0"/>
              <a:t> </a:t>
            </a:r>
            <a:r>
              <a:rPr kumimoji="1" lang="en-US" altLang="zh-CN" sz="2400" dirty="0" smtClean="0"/>
              <a:t>book</a:t>
            </a:r>
            <a:r>
              <a:rPr kumimoji="1" lang="zh-CN" altLang="en-US" sz="2400" dirty="0" smtClean="0"/>
              <a:t> </a:t>
            </a:r>
            <a:r>
              <a:rPr kumimoji="1" lang="en-US" altLang="zh-CN" sz="2400" dirty="0" smtClean="0"/>
              <a:t>named</a:t>
            </a:r>
            <a:r>
              <a:rPr kumimoji="1" lang="zh-CN" altLang="en-US" sz="2400" dirty="0" smtClean="0"/>
              <a:t> </a:t>
            </a:r>
            <a:r>
              <a:rPr kumimoji="1" lang="en-US" altLang="zh-CN" sz="2400" dirty="0" smtClean="0"/>
              <a:t>&lt;The</a:t>
            </a:r>
            <a:r>
              <a:rPr kumimoji="1" lang="zh-CN" altLang="en-US" sz="2400" dirty="0" smtClean="0"/>
              <a:t> </a:t>
            </a:r>
            <a:r>
              <a:rPr kumimoji="1" lang="en-US" altLang="zh-CN" sz="2400" dirty="0" smtClean="0"/>
              <a:t>C</a:t>
            </a:r>
            <a:r>
              <a:rPr kumimoji="1" lang="zh-CN" altLang="en-US" sz="2400" dirty="0" smtClean="0"/>
              <a:t> </a:t>
            </a:r>
            <a:r>
              <a:rPr kumimoji="1" lang="en-US" altLang="zh-CN" sz="2400" dirty="0" smtClean="0"/>
              <a:t>Programming</a:t>
            </a:r>
            <a:r>
              <a:rPr kumimoji="1" lang="zh-CN" altLang="en-US" sz="2400" dirty="0" smtClean="0"/>
              <a:t> </a:t>
            </a:r>
            <a:r>
              <a:rPr kumimoji="1" lang="en-US" altLang="zh-CN" sz="2400" dirty="0" smtClean="0"/>
              <a:t>Language&gt;.</a:t>
            </a:r>
            <a:endParaRPr kumimoji="1" lang="zh-CN" altLang="en-US" sz="2400" dirty="0"/>
          </a:p>
        </p:txBody>
      </p:sp>
      <p:sp>
        <p:nvSpPr>
          <p:cNvPr id="11" name="文本框 10"/>
          <p:cNvSpPr txBox="1"/>
          <p:nvPr/>
        </p:nvSpPr>
        <p:spPr>
          <a:xfrm>
            <a:off x="3134984" y="2545618"/>
            <a:ext cx="6480504" cy="830997"/>
          </a:xfrm>
          <a:prstGeom prst="rect">
            <a:avLst/>
          </a:prstGeom>
          <a:noFill/>
        </p:spPr>
        <p:txBody>
          <a:bodyPr wrap="square" rtlCol="0">
            <a:spAutoFit/>
          </a:bodyPr>
          <a:lstStyle/>
          <a:p>
            <a:r>
              <a:rPr kumimoji="1" lang="en-US" altLang="zh-CN" sz="2400" dirty="0" smtClean="0"/>
              <a:t>In</a:t>
            </a:r>
            <a:r>
              <a:rPr kumimoji="1" lang="zh-CN" altLang="en-US" sz="2400" dirty="0" smtClean="0"/>
              <a:t> </a:t>
            </a:r>
            <a:r>
              <a:rPr kumimoji="1" lang="en-US" altLang="zh-CN" sz="2400" dirty="0" smtClean="0"/>
              <a:t>1982,</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American</a:t>
            </a:r>
            <a:r>
              <a:rPr kumimoji="1" lang="zh-CN" altLang="en-US" sz="2400" dirty="0" smtClean="0"/>
              <a:t> </a:t>
            </a:r>
            <a:r>
              <a:rPr kumimoji="1" lang="en-US" altLang="zh-CN" sz="2400" dirty="0" smtClean="0"/>
              <a:t>National</a:t>
            </a:r>
            <a:r>
              <a:rPr kumimoji="1" lang="zh-CN" altLang="en-US" sz="2400" dirty="0" smtClean="0"/>
              <a:t> </a:t>
            </a:r>
            <a:r>
              <a:rPr kumimoji="1" lang="en-US" altLang="zh-CN" sz="2400" dirty="0" smtClean="0"/>
              <a:t>Standards</a:t>
            </a:r>
            <a:r>
              <a:rPr kumimoji="1" lang="zh-CN" altLang="en-US" sz="2400" dirty="0" smtClean="0"/>
              <a:t> </a:t>
            </a:r>
            <a:r>
              <a:rPr kumimoji="1" lang="en-US" altLang="zh-CN" sz="2400" dirty="0" smtClean="0"/>
              <a:t>institute</a:t>
            </a:r>
            <a:r>
              <a:rPr kumimoji="1" lang="zh-CN" altLang="en-US" sz="2400" dirty="0" smtClean="0"/>
              <a:t> </a:t>
            </a:r>
            <a:r>
              <a:rPr kumimoji="1" lang="en-US" altLang="zh-CN" sz="2400" dirty="0" smtClean="0"/>
              <a:t>established</a:t>
            </a:r>
            <a:r>
              <a:rPr kumimoji="1" lang="zh-CN" altLang="en-US" sz="2400" dirty="0" smtClean="0"/>
              <a:t> </a:t>
            </a:r>
            <a:r>
              <a:rPr kumimoji="1" lang="en-US" altLang="zh-CN" sz="2400" dirty="0" smtClean="0"/>
              <a:t>a</a:t>
            </a:r>
            <a:r>
              <a:rPr kumimoji="1" lang="zh-CN" altLang="en-US" sz="2400" dirty="0" smtClean="0"/>
              <a:t> </a:t>
            </a:r>
            <a:r>
              <a:rPr kumimoji="1" lang="en-US" altLang="zh-CN" sz="2400" dirty="0" smtClean="0"/>
              <a:t>C</a:t>
            </a:r>
            <a:r>
              <a:rPr kumimoji="1" lang="zh-CN" altLang="en-US" sz="2400" dirty="0" smtClean="0"/>
              <a:t> </a:t>
            </a:r>
            <a:r>
              <a:rPr kumimoji="1" lang="en-US" altLang="zh-CN" sz="2400" dirty="0" smtClean="0"/>
              <a:t>standard</a:t>
            </a:r>
            <a:r>
              <a:rPr kumimoji="1" lang="zh-CN" altLang="en-US" sz="2400" dirty="0" smtClean="0"/>
              <a:t> </a:t>
            </a:r>
            <a:r>
              <a:rPr lang="en-US" altLang="zh-CN" sz="2400" dirty="0" smtClean="0"/>
              <a:t>committee</a:t>
            </a:r>
            <a:r>
              <a:rPr lang="en-US" altLang="zh-CN" sz="2400" dirty="0"/>
              <a:t>.</a:t>
            </a:r>
            <a:endParaRPr kumimoji="1" lang="zh-CN" altLang="en-US" sz="2400" dirty="0"/>
          </a:p>
        </p:txBody>
      </p:sp>
      <p:sp>
        <p:nvSpPr>
          <p:cNvPr id="12" name="文本框 11"/>
          <p:cNvSpPr txBox="1"/>
          <p:nvPr/>
        </p:nvSpPr>
        <p:spPr>
          <a:xfrm>
            <a:off x="3134984" y="3646869"/>
            <a:ext cx="6747425" cy="461665"/>
          </a:xfrm>
          <a:prstGeom prst="rect">
            <a:avLst/>
          </a:prstGeom>
          <a:noFill/>
        </p:spPr>
        <p:txBody>
          <a:bodyPr wrap="none" rtlCol="0">
            <a:spAutoFit/>
          </a:bodyPr>
          <a:lstStyle/>
          <a:p>
            <a:r>
              <a:rPr kumimoji="1" lang="en-US" altLang="zh-CN" sz="2400" dirty="0" smtClean="0"/>
              <a:t>In</a:t>
            </a:r>
            <a:r>
              <a:rPr kumimoji="1" lang="zh-CN" altLang="en-US" sz="2400" dirty="0" smtClean="0"/>
              <a:t> </a:t>
            </a:r>
            <a:r>
              <a:rPr kumimoji="1" lang="en-US" altLang="zh-CN" sz="2400" dirty="0" smtClean="0"/>
              <a:t>1989,</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first</a:t>
            </a:r>
            <a:r>
              <a:rPr kumimoji="1" lang="zh-CN" altLang="en-US" sz="2400" dirty="0" smtClean="0"/>
              <a:t> </a:t>
            </a:r>
            <a:r>
              <a:rPr kumimoji="1" lang="en-US" altLang="zh-CN" sz="2400" dirty="0" smtClean="0"/>
              <a:t>standard</a:t>
            </a:r>
            <a:r>
              <a:rPr kumimoji="1" lang="zh-CN" altLang="en-US" sz="2400" dirty="0" smtClean="0"/>
              <a:t> </a:t>
            </a:r>
            <a:r>
              <a:rPr kumimoji="1" lang="en-US" altLang="zh-CN" sz="2400" dirty="0" smtClean="0"/>
              <a:t>was</a:t>
            </a:r>
            <a:r>
              <a:rPr kumimoji="1" lang="zh-CN" altLang="en-US" sz="2400" dirty="0" smtClean="0"/>
              <a:t> </a:t>
            </a:r>
            <a:r>
              <a:rPr kumimoji="1" lang="en-US" altLang="zh-CN" sz="2400" dirty="0" smtClean="0"/>
              <a:t>published,</a:t>
            </a:r>
            <a:r>
              <a:rPr kumimoji="1" lang="zh-CN" altLang="en-US" sz="2400" dirty="0" smtClean="0"/>
              <a:t> </a:t>
            </a:r>
            <a:r>
              <a:rPr kumimoji="1" lang="en-US" altLang="zh-CN" sz="2400" dirty="0" smtClean="0"/>
              <a:t>called</a:t>
            </a:r>
            <a:r>
              <a:rPr kumimoji="1" lang="zh-CN" altLang="en-US" sz="2400" dirty="0" smtClean="0"/>
              <a:t> </a:t>
            </a:r>
            <a:r>
              <a:rPr kumimoji="1" lang="en-US" altLang="zh-CN" sz="2400" dirty="0" smtClean="0"/>
              <a:t>C89.</a:t>
            </a:r>
            <a:endParaRPr kumimoji="1" lang="zh-CN" altLang="en-US" sz="2400" dirty="0"/>
          </a:p>
        </p:txBody>
      </p:sp>
      <p:sp>
        <p:nvSpPr>
          <p:cNvPr id="13" name="文本框 12"/>
          <p:cNvSpPr txBox="1"/>
          <p:nvPr/>
        </p:nvSpPr>
        <p:spPr>
          <a:xfrm>
            <a:off x="3098665" y="4378788"/>
            <a:ext cx="6553141" cy="461665"/>
          </a:xfrm>
          <a:prstGeom prst="rect">
            <a:avLst/>
          </a:prstGeom>
          <a:noFill/>
        </p:spPr>
        <p:txBody>
          <a:bodyPr wrap="none" rtlCol="0">
            <a:spAutoFit/>
          </a:bodyPr>
          <a:lstStyle/>
          <a:p>
            <a:r>
              <a:rPr kumimoji="1" lang="en-US" altLang="zh-CN" sz="2400" dirty="0" smtClean="0"/>
              <a:t>In</a:t>
            </a:r>
            <a:r>
              <a:rPr kumimoji="1" lang="zh-CN" altLang="en-US" sz="2400" dirty="0" smtClean="0"/>
              <a:t> </a:t>
            </a:r>
            <a:r>
              <a:rPr kumimoji="1" lang="en-US" altLang="zh-CN" sz="2400" dirty="0" smtClean="0"/>
              <a:t>1990,</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ISO</a:t>
            </a:r>
            <a:r>
              <a:rPr kumimoji="1" lang="zh-CN" altLang="en-US" sz="2400" dirty="0" smtClean="0"/>
              <a:t> </a:t>
            </a:r>
            <a:r>
              <a:rPr lang="en-US" altLang="zh-CN" sz="2400" dirty="0" smtClean="0"/>
              <a:t>accepted</a:t>
            </a:r>
            <a:r>
              <a:rPr lang="zh-CN" altLang="en-US" sz="2400" dirty="0" smtClean="0"/>
              <a:t> </a:t>
            </a:r>
            <a:r>
              <a:rPr lang="en-US" altLang="zh-CN" sz="2400" dirty="0" smtClean="0"/>
              <a:t>it</a:t>
            </a:r>
            <a:r>
              <a:rPr lang="zh-CN" altLang="en-US" sz="2400" dirty="0" smtClean="0"/>
              <a:t> </a:t>
            </a:r>
            <a:r>
              <a:rPr lang="en-US" altLang="zh-CN" sz="2400" dirty="0" smtClean="0"/>
              <a:t>and</a:t>
            </a:r>
            <a:r>
              <a:rPr lang="zh-CN" altLang="en-US" sz="2400" dirty="0" smtClean="0"/>
              <a:t> </a:t>
            </a:r>
            <a:r>
              <a:rPr lang="en-US" altLang="zh-CN" sz="2400" dirty="0" smtClean="0"/>
              <a:t>renamed</a:t>
            </a:r>
            <a:r>
              <a:rPr lang="zh-CN" altLang="en-US" sz="2400" dirty="0" smtClean="0"/>
              <a:t> </a:t>
            </a:r>
            <a:r>
              <a:rPr lang="en-US" altLang="zh-CN" sz="2400" dirty="0" smtClean="0"/>
              <a:t>it</a:t>
            </a:r>
            <a:r>
              <a:rPr lang="zh-CN" altLang="en-US" sz="2400" dirty="0" smtClean="0"/>
              <a:t> </a:t>
            </a:r>
            <a:r>
              <a:rPr lang="en-US" altLang="zh-CN" sz="2400" dirty="0" smtClean="0"/>
              <a:t>as</a:t>
            </a:r>
            <a:r>
              <a:rPr lang="zh-CN" altLang="en-US" sz="2400" dirty="0" smtClean="0"/>
              <a:t> </a:t>
            </a:r>
            <a:r>
              <a:rPr lang="en-US" altLang="zh-CN" sz="2400" dirty="0"/>
              <a:t>C</a:t>
            </a:r>
            <a:r>
              <a:rPr lang="en-US" altLang="zh-CN" sz="2400" dirty="0" smtClean="0"/>
              <a:t>90.</a:t>
            </a:r>
            <a:endParaRPr kumimoji="1" lang="zh-CN" altLang="en-US" sz="2400" dirty="0"/>
          </a:p>
        </p:txBody>
      </p:sp>
      <p:sp>
        <p:nvSpPr>
          <p:cNvPr id="14" name="文本框 13"/>
          <p:cNvSpPr txBox="1"/>
          <p:nvPr/>
        </p:nvSpPr>
        <p:spPr>
          <a:xfrm>
            <a:off x="3134984" y="5110707"/>
            <a:ext cx="6706388" cy="461665"/>
          </a:xfrm>
          <a:prstGeom prst="rect">
            <a:avLst/>
          </a:prstGeom>
          <a:noFill/>
        </p:spPr>
        <p:txBody>
          <a:bodyPr wrap="none" rtlCol="0">
            <a:spAutoFit/>
          </a:bodyPr>
          <a:lstStyle/>
          <a:p>
            <a:r>
              <a:rPr kumimoji="1" lang="en-US" altLang="zh-CN" sz="2400" dirty="0" smtClean="0"/>
              <a:t>In</a:t>
            </a:r>
            <a:r>
              <a:rPr kumimoji="1" lang="zh-CN" altLang="en-US" sz="2400" dirty="0" smtClean="0"/>
              <a:t> </a:t>
            </a:r>
            <a:r>
              <a:rPr kumimoji="1" lang="en-US" altLang="zh-CN" sz="2400" dirty="0" smtClean="0"/>
              <a:t>1999,</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ISO</a:t>
            </a:r>
            <a:r>
              <a:rPr kumimoji="1" lang="zh-CN" altLang="en-US" sz="2400" dirty="0" smtClean="0"/>
              <a:t> </a:t>
            </a:r>
            <a:r>
              <a:rPr kumimoji="1" lang="en-US" altLang="zh-CN" sz="2400" dirty="0" smtClean="0"/>
              <a:t>improved</a:t>
            </a:r>
            <a:r>
              <a:rPr kumimoji="1" lang="zh-CN" altLang="en-US" sz="2400" dirty="0" smtClean="0"/>
              <a:t> </a:t>
            </a:r>
            <a:r>
              <a:rPr kumimoji="1" lang="en-US" altLang="zh-CN" sz="2400" dirty="0" smtClean="0"/>
              <a:t>it</a:t>
            </a:r>
            <a:r>
              <a:rPr kumimoji="1" lang="zh-CN" altLang="en-US" sz="2400" dirty="0" smtClean="0"/>
              <a:t> </a:t>
            </a:r>
            <a:r>
              <a:rPr kumimoji="1" lang="en-US" altLang="zh-CN" sz="2400" dirty="0" smtClean="0"/>
              <a:t>and</a:t>
            </a:r>
            <a:r>
              <a:rPr kumimoji="1" lang="zh-CN" altLang="en-US" sz="2400" dirty="0" smtClean="0"/>
              <a:t> </a:t>
            </a:r>
            <a:r>
              <a:rPr kumimoji="1" lang="en-US" altLang="zh-CN" sz="2400" dirty="0" smtClean="0"/>
              <a:t>published</a:t>
            </a:r>
            <a:r>
              <a:rPr kumimoji="1" lang="zh-CN" altLang="en-US" sz="2400" dirty="0" smtClean="0"/>
              <a:t> </a:t>
            </a:r>
            <a:r>
              <a:rPr kumimoji="1" lang="en-US" altLang="zh-CN" sz="2400" dirty="0" smtClean="0"/>
              <a:t>it</a:t>
            </a:r>
            <a:r>
              <a:rPr kumimoji="1" lang="zh-CN" altLang="en-US" sz="2400" dirty="0" smtClean="0"/>
              <a:t> </a:t>
            </a:r>
            <a:r>
              <a:rPr kumimoji="1" lang="en-US" altLang="zh-CN" sz="2400" dirty="0" smtClean="0"/>
              <a:t>as</a:t>
            </a:r>
            <a:r>
              <a:rPr kumimoji="1" lang="zh-CN" altLang="en-US" sz="2400" dirty="0" smtClean="0"/>
              <a:t> </a:t>
            </a:r>
            <a:r>
              <a:rPr kumimoji="1" lang="en-US" altLang="zh-CN" sz="2400" dirty="0" smtClean="0"/>
              <a:t>C99.</a:t>
            </a:r>
            <a:endParaRPr kumimoji="1" lang="zh-CN" altLang="en-US" sz="2400" dirty="0"/>
          </a:p>
        </p:txBody>
      </p:sp>
    </p:spTree>
    <p:extLst>
      <p:ext uri="{BB962C8B-B14F-4D97-AF65-F5344CB8AC3E}">
        <p14:creationId xmlns:p14="http://schemas.microsoft.com/office/powerpoint/2010/main" val="131736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6" name="矩形 5"/>
          <p:cNvSpPr/>
          <p:nvPr/>
        </p:nvSpPr>
        <p:spPr>
          <a:xfrm>
            <a:off x="0" y="-7444"/>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7" name="文本框 6"/>
          <p:cNvSpPr txBox="1"/>
          <p:nvPr/>
        </p:nvSpPr>
        <p:spPr>
          <a:xfrm>
            <a:off x="2253138" y="193801"/>
            <a:ext cx="7685724" cy="830997"/>
          </a:xfrm>
          <a:prstGeom prst="rect">
            <a:avLst/>
          </a:prstGeom>
          <a:noFill/>
        </p:spPr>
        <p:txBody>
          <a:bodyPr wrap="square" rtlCol="0">
            <a:spAutoFit/>
          </a:bodyPr>
          <a:lstStyle/>
          <a:p>
            <a:r>
              <a:rPr lang="en-US" altLang="zh-CN" sz="4800" b="1" dirty="0" smtClean="0">
                <a:solidFill>
                  <a:schemeClr val="bg1"/>
                </a:solidFill>
              </a:rPr>
              <a:t>Why</a:t>
            </a:r>
            <a:r>
              <a:rPr lang="zh-CN" altLang="en-US" sz="4800" b="1" dirty="0" smtClean="0">
                <a:solidFill>
                  <a:schemeClr val="bg1"/>
                </a:solidFill>
              </a:rPr>
              <a:t> </a:t>
            </a:r>
            <a:r>
              <a:rPr lang="en-US" altLang="zh-CN" sz="4800" b="1" dirty="0" smtClean="0">
                <a:solidFill>
                  <a:schemeClr val="bg1"/>
                </a:solidFill>
              </a:rPr>
              <a:t>to</a:t>
            </a:r>
            <a:r>
              <a:rPr lang="zh-CN" altLang="en-US" sz="4800" b="1" dirty="0" smtClean="0">
                <a:solidFill>
                  <a:schemeClr val="bg1"/>
                </a:solidFill>
              </a:rPr>
              <a:t> </a:t>
            </a:r>
            <a:r>
              <a:rPr lang="en-US" altLang="zh-CN" sz="4800" b="1" dirty="0" smtClean="0">
                <a:solidFill>
                  <a:schemeClr val="bg1"/>
                </a:solidFill>
              </a:rPr>
              <a:t>study</a:t>
            </a:r>
            <a:r>
              <a:rPr lang="zh-CN" altLang="en-US" sz="4800" b="1" dirty="0" smtClean="0">
                <a:solidFill>
                  <a:schemeClr val="bg1"/>
                </a:solidFill>
              </a:rPr>
              <a:t> </a:t>
            </a:r>
            <a:r>
              <a:rPr lang="en-US" altLang="zh-CN" sz="4800" b="1" dirty="0">
                <a:solidFill>
                  <a:schemeClr val="bg1"/>
                </a:solidFill>
              </a:rPr>
              <a:t>t</a:t>
            </a:r>
            <a:r>
              <a:rPr lang="en-US" altLang="zh-CN" sz="4800" b="1" dirty="0" smtClean="0">
                <a:solidFill>
                  <a:schemeClr val="bg1"/>
                </a:solidFill>
              </a:rPr>
              <a:t>he</a:t>
            </a:r>
            <a:r>
              <a:rPr lang="zh-CN" altLang="en-US" sz="4800" b="1" dirty="0" smtClean="0">
                <a:solidFill>
                  <a:schemeClr val="bg1"/>
                </a:solidFill>
              </a:rPr>
              <a:t> </a:t>
            </a:r>
            <a:r>
              <a:rPr lang="en-US" altLang="zh-CN" sz="4800" b="1" dirty="0" smtClean="0">
                <a:solidFill>
                  <a:schemeClr val="bg1"/>
                </a:solidFill>
              </a:rPr>
              <a:t>C</a:t>
            </a:r>
            <a:r>
              <a:rPr lang="zh-CN" altLang="en-US" sz="4800" b="1" dirty="0" smtClean="0">
                <a:solidFill>
                  <a:schemeClr val="bg1"/>
                </a:solidFill>
              </a:rPr>
              <a:t> </a:t>
            </a:r>
            <a:r>
              <a:rPr lang="en-US" altLang="zh-CN" sz="4800" b="1" dirty="0" smtClean="0">
                <a:solidFill>
                  <a:schemeClr val="bg1"/>
                </a:solidFill>
              </a:rPr>
              <a:t>language</a:t>
            </a:r>
          </a:p>
        </p:txBody>
      </p:sp>
      <p:sp>
        <p:nvSpPr>
          <p:cNvPr id="4" name="文本框 3"/>
          <p:cNvSpPr txBox="1"/>
          <p:nvPr/>
        </p:nvSpPr>
        <p:spPr>
          <a:xfrm>
            <a:off x="5939883" y="1979477"/>
            <a:ext cx="5099824" cy="3539430"/>
          </a:xfrm>
          <a:prstGeom prst="rect">
            <a:avLst/>
          </a:prstGeom>
          <a:noFill/>
        </p:spPr>
        <p:txBody>
          <a:bodyPr wrap="square" rtlCol="0">
            <a:spAutoFit/>
          </a:bodyPr>
          <a:lstStyle/>
          <a:p>
            <a:r>
              <a:rPr lang="en-US" altLang="zh-CN" sz="2800" dirty="0"/>
              <a:t>T</a:t>
            </a:r>
            <a:r>
              <a:rPr lang="en-US" altLang="zh-CN" sz="2800" dirty="0" smtClean="0"/>
              <a:t>he </a:t>
            </a:r>
            <a:r>
              <a:rPr lang="en-US" altLang="zh-CN" sz="2800" dirty="0"/>
              <a:t>C is a high-level language, but it not purely high </a:t>
            </a:r>
            <a:r>
              <a:rPr lang="en-US" altLang="zh-CN" sz="2800" dirty="0" smtClean="0"/>
              <a:t>level</a:t>
            </a:r>
            <a:r>
              <a:rPr lang="zh-CN" altLang="en-US" sz="2800" dirty="0" smtClean="0"/>
              <a:t> </a:t>
            </a:r>
            <a:r>
              <a:rPr lang="en-US" altLang="zh-CN" sz="2800" dirty="0" smtClean="0"/>
              <a:t>and </a:t>
            </a:r>
            <a:r>
              <a:rPr lang="en-US" altLang="zh-CN" sz="2800" dirty="0"/>
              <a:t>it operate efficiency.</a:t>
            </a:r>
          </a:p>
          <a:p>
            <a:r>
              <a:rPr lang="en-US" altLang="zh-CN" sz="2800" dirty="0" smtClean="0"/>
              <a:t>We </a:t>
            </a:r>
            <a:r>
              <a:rPr lang="en-US" altLang="zh-CN" sz="2800" dirty="0"/>
              <a:t>can know the basic principle of computer by learning the C.</a:t>
            </a:r>
          </a:p>
          <a:p>
            <a:r>
              <a:rPr lang="en-US" altLang="zh-CN" sz="2800" dirty="0"/>
              <a:t>M</a:t>
            </a:r>
            <a:r>
              <a:rPr lang="en-US" altLang="zh-CN" sz="2800" dirty="0" smtClean="0"/>
              <a:t>any </a:t>
            </a:r>
            <a:r>
              <a:rPr lang="en-US" altLang="zh-CN" sz="2800" dirty="0"/>
              <a:t>popular language were designed with the thinking and grammar of C, such as Java</a:t>
            </a:r>
            <a:r>
              <a:rPr lang="en-US" altLang="zh-CN" sz="2800" dirty="0" smtClean="0"/>
              <a:t>.</a:t>
            </a:r>
            <a:endParaRPr lang="en-US" altLang="zh-CN" sz="2800" dirty="0"/>
          </a:p>
        </p:txBody>
      </p:sp>
      <p:pic>
        <p:nvPicPr>
          <p:cNvPr id="8" name="图片 7"/>
          <p:cNvPicPr>
            <a:picLocks noChangeAspect="1"/>
          </p:cNvPicPr>
          <p:nvPr/>
        </p:nvPicPr>
        <p:blipFill>
          <a:blip r:embed="rId3"/>
          <a:stretch>
            <a:fillRect/>
          </a:stretch>
        </p:blipFill>
        <p:spPr>
          <a:xfrm>
            <a:off x="830501" y="1226043"/>
            <a:ext cx="4913626" cy="5159307"/>
          </a:xfrm>
          <a:prstGeom prst="rect">
            <a:avLst/>
          </a:prstGeom>
        </p:spPr>
      </p:pic>
    </p:spTree>
    <p:extLst>
      <p:ext uri="{BB962C8B-B14F-4D97-AF65-F5344CB8AC3E}">
        <p14:creationId xmlns:p14="http://schemas.microsoft.com/office/powerpoint/2010/main" val="183050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73107"/>
            <a:ext cx="12191999"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7171" name="TextBox 5" hidden="1"/>
          <p:cNvSpPr txBox="1">
            <a:spLocks noChangeArrowheads="1"/>
          </p:cNvSpPr>
          <p:nvPr/>
        </p:nvSpPr>
        <p:spPr bwMode="auto">
          <a:xfrm>
            <a:off x="3463925" y="1954214"/>
            <a:ext cx="1943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eaLnBrk="1" hangingPunct="1">
              <a:spcBef>
                <a:spcPct val="0"/>
              </a:spcBef>
              <a:buFontTx/>
              <a:buNone/>
            </a:pPr>
            <a:r>
              <a:rPr lang="zh-CN" altLang="en-US" sz="1800">
                <a:latin typeface="微软雅黑" charset="-122"/>
                <a:ea typeface="微软雅黑" charset="-122"/>
              </a:rPr>
              <a:t>点击添加文本</a:t>
            </a:r>
          </a:p>
        </p:txBody>
      </p:sp>
      <p:sp>
        <p:nvSpPr>
          <p:cNvPr id="7172" name="矩形 6" hidden="1"/>
          <p:cNvSpPr>
            <a:spLocks noChangeArrowheads="1"/>
          </p:cNvSpPr>
          <p:nvPr/>
        </p:nvSpPr>
        <p:spPr bwMode="auto">
          <a:xfrm>
            <a:off x="3463926" y="3025776"/>
            <a:ext cx="1471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eaLnBrk="1" hangingPunct="1">
              <a:spcBef>
                <a:spcPct val="0"/>
              </a:spcBef>
              <a:buFontTx/>
              <a:buNone/>
            </a:pPr>
            <a:r>
              <a:rPr lang="zh-CN" altLang="en-US" sz="1800">
                <a:latin typeface="微软雅黑" charset="-122"/>
                <a:ea typeface="微软雅黑" charset="-122"/>
              </a:rPr>
              <a:t>点击添加文本</a:t>
            </a:r>
          </a:p>
        </p:txBody>
      </p:sp>
      <p:sp>
        <p:nvSpPr>
          <p:cNvPr id="7173" name="矩形 7" hidden="1"/>
          <p:cNvSpPr>
            <a:spLocks noChangeArrowheads="1"/>
          </p:cNvSpPr>
          <p:nvPr/>
        </p:nvSpPr>
        <p:spPr bwMode="auto">
          <a:xfrm>
            <a:off x="3535363" y="4240213"/>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eaLnBrk="1" hangingPunct="1">
              <a:spcBef>
                <a:spcPct val="0"/>
              </a:spcBef>
              <a:buFontTx/>
              <a:buNone/>
            </a:pPr>
            <a:r>
              <a:rPr lang="zh-CN" altLang="en-US" sz="1800">
                <a:latin typeface="微软雅黑" charset="-122"/>
                <a:ea typeface="微软雅黑" charset="-122"/>
              </a:rPr>
              <a:t>点击添加文本</a:t>
            </a:r>
          </a:p>
        </p:txBody>
      </p:sp>
      <p:sp>
        <p:nvSpPr>
          <p:cNvPr id="7174" name="矩形 8" hidden="1"/>
          <p:cNvSpPr>
            <a:spLocks noChangeArrowheads="1"/>
          </p:cNvSpPr>
          <p:nvPr/>
        </p:nvSpPr>
        <p:spPr bwMode="auto">
          <a:xfrm>
            <a:off x="3535363" y="5526088"/>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eaLnBrk="1" hangingPunct="1">
              <a:spcBef>
                <a:spcPct val="0"/>
              </a:spcBef>
              <a:buFontTx/>
              <a:buNone/>
            </a:pPr>
            <a:r>
              <a:rPr lang="zh-CN" altLang="en-US" sz="1800">
                <a:latin typeface="微软雅黑" charset="-122"/>
                <a:ea typeface="微软雅黑" charset="-122"/>
              </a:rPr>
              <a:t>点击添加文本</a:t>
            </a: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2" name="文本框 1"/>
          <p:cNvSpPr txBox="1"/>
          <p:nvPr/>
        </p:nvSpPr>
        <p:spPr>
          <a:xfrm>
            <a:off x="1416305" y="2774352"/>
            <a:ext cx="9144000" cy="830997"/>
          </a:xfrm>
          <a:prstGeom prst="rect">
            <a:avLst/>
          </a:prstGeom>
          <a:noFill/>
        </p:spPr>
        <p:txBody>
          <a:bodyPr wrap="square" rtlCol="0">
            <a:spAutoFit/>
          </a:bodyPr>
          <a:lstStyle/>
          <a:p>
            <a:pPr algn="ctr"/>
            <a:r>
              <a:rPr kumimoji="1" lang="en-US" altLang="zh-CN" sz="4800" b="1" dirty="0" smtClean="0">
                <a:solidFill>
                  <a:schemeClr val="bg1"/>
                </a:solidFill>
              </a:rPr>
              <a:t>What’s</a:t>
            </a:r>
            <a:r>
              <a:rPr kumimoji="1" lang="zh-CN" altLang="en-US" sz="4800" b="1" dirty="0" smtClean="0">
                <a:solidFill>
                  <a:schemeClr val="bg1"/>
                </a:solidFill>
              </a:rPr>
              <a:t> </a:t>
            </a:r>
            <a:r>
              <a:rPr kumimoji="1" lang="en-US" altLang="zh-CN" sz="4800" b="1" dirty="0" smtClean="0">
                <a:solidFill>
                  <a:schemeClr val="bg1"/>
                </a:solidFill>
              </a:rPr>
              <a:t>the</a:t>
            </a:r>
            <a:r>
              <a:rPr kumimoji="1" lang="zh-CN" altLang="en-US" sz="4800" b="1" dirty="0" smtClean="0">
                <a:solidFill>
                  <a:schemeClr val="bg1"/>
                </a:solidFill>
              </a:rPr>
              <a:t> </a:t>
            </a:r>
            <a:r>
              <a:rPr kumimoji="1" lang="en-US" altLang="zh-CN" sz="4800" b="1" dirty="0" smtClean="0">
                <a:solidFill>
                  <a:schemeClr val="bg1"/>
                </a:solidFill>
              </a:rPr>
              <a:t>C</a:t>
            </a:r>
            <a:r>
              <a:rPr kumimoji="1" lang="zh-CN" altLang="en-US" sz="4800" b="1" dirty="0" smtClean="0">
                <a:solidFill>
                  <a:schemeClr val="bg1"/>
                </a:solidFill>
              </a:rPr>
              <a:t> </a:t>
            </a:r>
            <a:r>
              <a:rPr kumimoji="1" lang="en-US" altLang="zh-CN" sz="4800" b="1" dirty="0">
                <a:solidFill>
                  <a:schemeClr val="bg1"/>
                </a:solidFill>
              </a:rPr>
              <a:t>l</a:t>
            </a:r>
            <a:r>
              <a:rPr kumimoji="1" lang="en-US" altLang="zh-CN" sz="4800" b="1" dirty="0" smtClean="0">
                <a:solidFill>
                  <a:schemeClr val="bg1"/>
                </a:solidFill>
              </a:rPr>
              <a:t>anguage</a:t>
            </a:r>
            <a:endParaRPr kumimoji="1" lang="zh-CN" altLang="en-US" sz="4800" b="1" dirty="0">
              <a:solidFill>
                <a:schemeClr val="bg1"/>
              </a:solidFill>
            </a:endParaRPr>
          </a:p>
        </p:txBody>
      </p:sp>
    </p:spTree>
    <p:extLst>
      <p:ext uri="{BB962C8B-B14F-4D97-AF65-F5344CB8AC3E}">
        <p14:creationId xmlns:p14="http://schemas.microsoft.com/office/powerpoint/2010/main" val="1008570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3" name="图片 2"/>
          <p:cNvPicPr>
            <a:picLocks noChangeAspect="1"/>
          </p:cNvPicPr>
          <p:nvPr/>
        </p:nvPicPr>
        <p:blipFill>
          <a:blip r:embed="rId3"/>
          <a:stretch>
            <a:fillRect/>
          </a:stretch>
        </p:blipFill>
        <p:spPr>
          <a:xfrm>
            <a:off x="1259571" y="897441"/>
            <a:ext cx="10137852" cy="4195536"/>
          </a:xfrm>
          <a:prstGeom prst="rect">
            <a:avLst/>
          </a:prstGeom>
        </p:spPr>
      </p:pic>
    </p:spTree>
    <p:extLst>
      <p:ext uri="{BB962C8B-B14F-4D97-AF65-F5344CB8AC3E}">
        <p14:creationId xmlns:p14="http://schemas.microsoft.com/office/powerpoint/2010/main" val="718813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3" name="矩形 2"/>
          <p:cNvSpPr/>
          <p:nvPr/>
        </p:nvSpPr>
        <p:spPr>
          <a:xfrm>
            <a:off x="0" y="-7444"/>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 name="文本框 3"/>
          <p:cNvSpPr txBox="1"/>
          <p:nvPr/>
        </p:nvSpPr>
        <p:spPr>
          <a:xfrm>
            <a:off x="2677681" y="193801"/>
            <a:ext cx="7685724" cy="830997"/>
          </a:xfrm>
          <a:prstGeom prst="rect">
            <a:avLst/>
          </a:prstGeom>
          <a:noFill/>
        </p:spPr>
        <p:txBody>
          <a:bodyPr wrap="square" rtlCol="0">
            <a:spAutoFit/>
          </a:bodyPr>
          <a:lstStyle/>
          <a:p>
            <a:r>
              <a:rPr lang="en-US" altLang="zh-CN" sz="4800" b="1">
                <a:solidFill>
                  <a:schemeClr val="bg1"/>
                </a:solidFill>
              </a:rPr>
              <a:t>A</a:t>
            </a:r>
            <a:r>
              <a:rPr lang="en-US" altLang="zh-CN" sz="4800" b="1" smtClean="0">
                <a:solidFill>
                  <a:schemeClr val="bg1"/>
                </a:solidFill>
              </a:rPr>
              <a:t>fter-class assignments</a:t>
            </a:r>
            <a:endParaRPr lang="en-US" altLang="zh-CN" sz="4800" b="1" dirty="0">
              <a:solidFill>
                <a:schemeClr val="bg1"/>
              </a:solidFill>
            </a:endParaRPr>
          </a:p>
        </p:txBody>
      </p:sp>
      <p:sp>
        <p:nvSpPr>
          <p:cNvPr id="2" name="文本框 1"/>
          <p:cNvSpPr txBox="1"/>
          <p:nvPr/>
        </p:nvSpPr>
        <p:spPr>
          <a:xfrm>
            <a:off x="2775654" y="1595021"/>
            <a:ext cx="5584576" cy="4062651"/>
          </a:xfrm>
          <a:prstGeom prst="rect">
            <a:avLst/>
          </a:prstGeom>
          <a:noFill/>
        </p:spPr>
        <p:txBody>
          <a:bodyPr wrap="square" rtlCol="0">
            <a:spAutoFit/>
          </a:bodyPr>
          <a:lstStyle/>
          <a:p>
            <a:pPr>
              <a:lnSpc>
                <a:spcPct val="150000"/>
              </a:lnSpc>
            </a:pPr>
            <a:r>
              <a:rPr kumimoji="1" lang="en-US" altLang="zh-CN" sz="2400" b="1" dirty="0"/>
              <a:t>Q1. Programming question</a:t>
            </a:r>
          </a:p>
          <a:p>
            <a:pPr>
              <a:lnSpc>
                <a:spcPct val="150000"/>
              </a:lnSpc>
            </a:pPr>
            <a:r>
              <a:rPr kumimoji="1" lang="en-US" altLang="zh-CN" sz="2000" dirty="0" smtClean="0"/>
              <a:t>Write </a:t>
            </a:r>
            <a:r>
              <a:rPr kumimoji="1" lang="en-US" altLang="zh-CN" sz="2000" dirty="0"/>
              <a:t>code to print some words what you want to say on the screen.</a:t>
            </a:r>
          </a:p>
          <a:p>
            <a:pPr>
              <a:lnSpc>
                <a:spcPct val="150000"/>
              </a:lnSpc>
            </a:pPr>
            <a:r>
              <a:rPr kumimoji="1" lang="en-US" altLang="zh-CN" sz="2400" b="1" dirty="0"/>
              <a:t>Q2.Short-answer question</a:t>
            </a:r>
          </a:p>
          <a:p>
            <a:pPr>
              <a:lnSpc>
                <a:spcPct val="150000"/>
              </a:lnSpc>
            </a:pPr>
            <a:r>
              <a:rPr kumimoji="1" lang="en-US" altLang="zh-CN" sz="2000" dirty="0"/>
              <a:t>What is the application domain of C language, or we can use the C to do what?</a:t>
            </a:r>
          </a:p>
          <a:p>
            <a:pPr>
              <a:lnSpc>
                <a:spcPct val="150000"/>
              </a:lnSpc>
            </a:pPr>
            <a:r>
              <a:rPr kumimoji="1" lang="en-US" altLang="zh-CN" sz="2400" b="1" dirty="0"/>
              <a:t>Q3.Optional question</a:t>
            </a:r>
          </a:p>
          <a:p>
            <a:pPr>
              <a:lnSpc>
                <a:spcPct val="150000"/>
              </a:lnSpc>
            </a:pPr>
            <a:r>
              <a:rPr kumimoji="1" lang="en-US" altLang="zh-CN" sz="2000" dirty="0"/>
              <a:t>How the C language works?</a:t>
            </a:r>
          </a:p>
        </p:txBody>
      </p:sp>
      <p:pic>
        <p:nvPicPr>
          <p:cNvPr id="1026" name="Picture 2" descr="https://uploader.shimo.im/f/BKNWmoscXGEeTSo2.png!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0615" y="4261074"/>
            <a:ext cx="1389615" cy="139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2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6" name="矩形 5"/>
          <p:cNvSpPr/>
          <p:nvPr/>
        </p:nvSpPr>
        <p:spPr>
          <a:xfrm>
            <a:off x="0" y="2573107"/>
            <a:ext cx="12191999"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7" name="文本框 6"/>
          <p:cNvSpPr txBox="1"/>
          <p:nvPr/>
        </p:nvSpPr>
        <p:spPr>
          <a:xfrm>
            <a:off x="1416305" y="2774352"/>
            <a:ext cx="9144000" cy="830997"/>
          </a:xfrm>
          <a:prstGeom prst="rect">
            <a:avLst/>
          </a:prstGeom>
          <a:noFill/>
        </p:spPr>
        <p:txBody>
          <a:bodyPr wrap="square" rtlCol="0">
            <a:spAutoFit/>
          </a:bodyPr>
          <a:lstStyle/>
          <a:p>
            <a:pPr algn="ctr"/>
            <a:r>
              <a:rPr kumimoji="1" lang="en-US" altLang="zh-CN" sz="4800" b="1" dirty="0" smtClean="0">
                <a:solidFill>
                  <a:schemeClr val="bg1"/>
                </a:solidFill>
              </a:rPr>
              <a:t>Goodbye!</a:t>
            </a:r>
            <a:endParaRPr kumimoji="1" lang="zh-CN" altLang="en-US" sz="4800" b="1" dirty="0">
              <a:solidFill>
                <a:schemeClr val="bg1"/>
              </a:solidFill>
            </a:endParaRPr>
          </a:p>
        </p:txBody>
      </p:sp>
    </p:spTree>
    <p:extLst>
      <p:ext uri="{BB962C8B-B14F-4D97-AF65-F5344CB8AC3E}">
        <p14:creationId xmlns:p14="http://schemas.microsoft.com/office/powerpoint/2010/main" val="105501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7444"/>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2" name="图片 1"/>
          <p:cNvPicPr>
            <a:picLocks noChangeAspect="1"/>
          </p:cNvPicPr>
          <p:nvPr/>
        </p:nvPicPr>
        <p:blipFill rotWithShape="1">
          <a:blip r:embed="rId3"/>
          <a:srcRect b="15051"/>
          <a:stretch/>
        </p:blipFill>
        <p:spPr>
          <a:xfrm>
            <a:off x="2719449" y="1647455"/>
            <a:ext cx="6858000" cy="3268930"/>
          </a:xfrm>
          <a:prstGeom prst="rect">
            <a:avLst/>
          </a:prstGeom>
        </p:spPr>
      </p:pic>
      <p:sp>
        <p:nvSpPr>
          <p:cNvPr id="3" name="文本框 2"/>
          <p:cNvSpPr txBox="1"/>
          <p:nvPr/>
        </p:nvSpPr>
        <p:spPr>
          <a:xfrm>
            <a:off x="2500336" y="190254"/>
            <a:ext cx="7191328" cy="830997"/>
          </a:xfrm>
          <a:prstGeom prst="rect">
            <a:avLst/>
          </a:prstGeom>
          <a:noFill/>
        </p:spPr>
        <p:txBody>
          <a:bodyPr wrap="none" rtlCol="0">
            <a:spAutoFit/>
          </a:bodyPr>
          <a:lstStyle/>
          <a:p>
            <a:r>
              <a:rPr lang="en-US" altLang="zh-CN" sz="4800" b="1" dirty="0" smtClean="0">
                <a:solidFill>
                  <a:schemeClr val="bg1"/>
                </a:solidFill>
              </a:rPr>
              <a:t>The history of Computation</a:t>
            </a:r>
            <a:endParaRPr lang="en-US" altLang="zh-CN" sz="4800" b="1" dirty="0">
              <a:solidFill>
                <a:schemeClr val="bg1"/>
              </a:solidFill>
            </a:endParaRPr>
          </a:p>
        </p:txBody>
      </p:sp>
    </p:spTree>
    <p:extLst>
      <p:ext uri="{BB962C8B-B14F-4D97-AF65-F5344CB8AC3E}">
        <p14:creationId xmlns:p14="http://schemas.microsoft.com/office/powerpoint/2010/main" val="151265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3" name="文本框 2"/>
          <p:cNvSpPr txBox="1"/>
          <p:nvPr/>
        </p:nvSpPr>
        <p:spPr>
          <a:xfrm>
            <a:off x="2358242" y="4201473"/>
            <a:ext cx="6858000" cy="1815882"/>
          </a:xfrm>
          <a:prstGeom prst="rect">
            <a:avLst/>
          </a:prstGeom>
          <a:noFill/>
        </p:spPr>
        <p:txBody>
          <a:bodyPr wrap="square" rtlCol="0">
            <a:spAutoFit/>
          </a:bodyPr>
          <a:lstStyle/>
          <a:p>
            <a:r>
              <a:rPr lang="en-US" altLang="zh-CN" sz="2800" dirty="0"/>
              <a:t>At the very </a:t>
            </a:r>
            <a:r>
              <a:rPr lang="en-US" altLang="zh-CN" sz="2800" dirty="0" err="1"/>
              <a:t>begining</a:t>
            </a:r>
            <a:r>
              <a:rPr lang="en-US" altLang="zh-CN" sz="2800" dirty="0"/>
              <a:t>, the primitive man can record the number of animals by the stone or stick.</a:t>
            </a:r>
          </a:p>
          <a:p>
            <a:endParaRPr kumimoji="1" lang="zh-CN" altLang="en-US" sz="2800" dirty="0"/>
          </a:p>
        </p:txBody>
      </p:sp>
      <p:pic>
        <p:nvPicPr>
          <p:cNvPr id="4" name="图片 3"/>
          <p:cNvPicPr>
            <a:picLocks noChangeAspect="1"/>
          </p:cNvPicPr>
          <p:nvPr/>
        </p:nvPicPr>
        <p:blipFill>
          <a:blip r:embed="rId3"/>
          <a:stretch>
            <a:fillRect/>
          </a:stretch>
        </p:blipFill>
        <p:spPr>
          <a:xfrm>
            <a:off x="2358242" y="692141"/>
            <a:ext cx="6858000" cy="3492500"/>
          </a:xfrm>
          <a:prstGeom prst="rect">
            <a:avLst/>
          </a:prstGeom>
        </p:spPr>
      </p:pic>
    </p:spTree>
    <p:extLst>
      <p:ext uri="{BB962C8B-B14F-4D97-AF65-F5344CB8AC3E}">
        <p14:creationId xmlns:p14="http://schemas.microsoft.com/office/powerpoint/2010/main" val="85368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2" name="文本框 1"/>
          <p:cNvSpPr txBox="1"/>
          <p:nvPr/>
        </p:nvSpPr>
        <p:spPr>
          <a:xfrm>
            <a:off x="2315688" y="4240079"/>
            <a:ext cx="7350826" cy="954107"/>
          </a:xfrm>
          <a:prstGeom prst="rect">
            <a:avLst/>
          </a:prstGeom>
          <a:noFill/>
        </p:spPr>
        <p:txBody>
          <a:bodyPr wrap="square" rtlCol="0">
            <a:spAutoFit/>
          </a:bodyPr>
          <a:lstStyle/>
          <a:p>
            <a:r>
              <a:rPr lang="en-US" altLang="zh-CN" sz="2800" dirty="0"/>
              <a:t>In 1623, the German scientist </a:t>
            </a:r>
            <a:r>
              <a:rPr lang="en-US" altLang="zh-CN" sz="2800" dirty="0" err="1" smtClean="0"/>
              <a:t>Schickard</a:t>
            </a:r>
            <a:r>
              <a:rPr lang="zh-CN" altLang="en-US" sz="2800" dirty="0" smtClean="0"/>
              <a:t> </a:t>
            </a:r>
            <a:r>
              <a:rPr lang="en-US" altLang="zh-CN" sz="2800" dirty="0" smtClean="0"/>
              <a:t>(</a:t>
            </a:r>
            <a:r>
              <a:rPr lang="zh-CN" altLang="en-US" sz="2800" dirty="0"/>
              <a:t>契克卡德</a:t>
            </a:r>
            <a:r>
              <a:rPr lang="en-US" altLang="zh-CN" sz="2800" dirty="0" smtClean="0"/>
              <a:t>) </a:t>
            </a:r>
            <a:r>
              <a:rPr lang="en-US" altLang="zh-CN" sz="2800" dirty="0"/>
              <a:t>invented the first mechanical calculator. </a:t>
            </a:r>
          </a:p>
        </p:txBody>
      </p:sp>
      <p:pic>
        <p:nvPicPr>
          <p:cNvPr id="3" name="图片 2"/>
          <p:cNvPicPr>
            <a:picLocks noChangeAspect="1"/>
          </p:cNvPicPr>
          <p:nvPr/>
        </p:nvPicPr>
        <p:blipFill>
          <a:blip r:embed="rId3"/>
          <a:stretch>
            <a:fillRect/>
          </a:stretch>
        </p:blipFill>
        <p:spPr>
          <a:xfrm>
            <a:off x="2515424" y="738202"/>
            <a:ext cx="2757219" cy="3245035"/>
          </a:xfrm>
          <a:prstGeom prst="rect">
            <a:avLst/>
          </a:prstGeom>
        </p:spPr>
      </p:pic>
      <p:pic>
        <p:nvPicPr>
          <p:cNvPr id="4" name="图片 3"/>
          <p:cNvPicPr>
            <a:picLocks noChangeAspect="1"/>
          </p:cNvPicPr>
          <p:nvPr/>
        </p:nvPicPr>
        <p:blipFill>
          <a:blip r:embed="rId4"/>
          <a:stretch>
            <a:fillRect/>
          </a:stretch>
        </p:blipFill>
        <p:spPr>
          <a:xfrm>
            <a:off x="6172472" y="981551"/>
            <a:ext cx="3251827" cy="3001686"/>
          </a:xfrm>
          <a:prstGeom prst="rect">
            <a:avLst/>
          </a:prstGeom>
        </p:spPr>
      </p:pic>
    </p:spTree>
    <p:extLst>
      <p:ext uri="{BB962C8B-B14F-4D97-AF65-F5344CB8AC3E}">
        <p14:creationId xmlns:p14="http://schemas.microsoft.com/office/powerpoint/2010/main" val="48163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2" name="图片 1"/>
          <p:cNvPicPr>
            <a:picLocks noChangeAspect="1"/>
          </p:cNvPicPr>
          <p:nvPr/>
        </p:nvPicPr>
        <p:blipFill>
          <a:blip r:embed="rId3"/>
          <a:stretch>
            <a:fillRect/>
          </a:stretch>
        </p:blipFill>
        <p:spPr>
          <a:xfrm>
            <a:off x="2903435" y="801584"/>
            <a:ext cx="1858570" cy="2676341"/>
          </a:xfrm>
          <a:prstGeom prst="rect">
            <a:avLst/>
          </a:prstGeom>
        </p:spPr>
      </p:pic>
      <p:pic>
        <p:nvPicPr>
          <p:cNvPr id="3" name="图片 2"/>
          <p:cNvPicPr>
            <a:picLocks noChangeAspect="1"/>
          </p:cNvPicPr>
          <p:nvPr/>
        </p:nvPicPr>
        <p:blipFill>
          <a:blip r:embed="rId4"/>
          <a:stretch>
            <a:fillRect/>
          </a:stretch>
        </p:blipFill>
        <p:spPr>
          <a:xfrm>
            <a:off x="5471886" y="801585"/>
            <a:ext cx="4240570" cy="2915392"/>
          </a:xfrm>
          <a:prstGeom prst="rect">
            <a:avLst/>
          </a:prstGeom>
        </p:spPr>
      </p:pic>
      <p:sp>
        <p:nvSpPr>
          <p:cNvPr id="4" name="文本框 3"/>
          <p:cNvSpPr txBox="1"/>
          <p:nvPr/>
        </p:nvSpPr>
        <p:spPr>
          <a:xfrm>
            <a:off x="3194462" y="4049486"/>
            <a:ext cx="6089404" cy="1815882"/>
          </a:xfrm>
          <a:prstGeom prst="rect">
            <a:avLst/>
          </a:prstGeom>
          <a:noFill/>
        </p:spPr>
        <p:txBody>
          <a:bodyPr wrap="square" rtlCol="0">
            <a:spAutoFit/>
          </a:bodyPr>
          <a:lstStyle/>
          <a:p>
            <a:r>
              <a:rPr lang="en-US" altLang="zh-CN" sz="2800" dirty="0"/>
              <a:t>After that, the France physicist </a:t>
            </a:r>
            <a:r>
              <a:rPr lang="en-US" altLang="zh-CN" sz="2800" dirty="0" smtClean="0"/>
              <a:t>Pascal</a:t>
            </a:r>
            <a:r>
              <a:rPr lang="zh-CN" altLang="en-US" sz="2800" dirty="0" smtClean="0"/>
              <a:t> </a:t>
            </a:r>
            <a:r>
              <a:rPr lang="en-US" altLang="zh-CN" sz="2800" dirty="0" smtClean="0"/>
              <a:t>(</a:t>
            </a:r>
            <a:r>
              <a:rPr lang="zh-CN" altLang="en-US" sz="2800" dirty="0" smtClean="0"/>
              <a:t>帕斯卡</a:t>
            </a:r>
            <a:r>
              <a:rPr lang="en-US" altLang="zh-CN" sz="2800" dirty="0" smtClean="0"/>
              <a:t>) </a:t>
            </a:r>
            <a:r>
              <a:rPr lang="en-US" altLang="zh-CN" sz="2800" dirty="0"/>
              <a:t>improved the calculator in </a:t>
            </a:r>
            <a:r>
              <a:rPr lang="en-US" altLang="zh-CN" sz="2800" dirty="0" smtClean="0"/>
              <a:t>1652</a:t>
            </a:r>
            <a:r>
              <a:rPr lang="en-US" altLang="zh-CN" sz="2800" dirty="0"/>
              <a:t>.</a:t>
            </a:r>
          </a:p>
          <a:p>
            <a:endParaRPr kumimoji="1" lang="zh-CN" altLang="en-US" sz="2800" dirty="0"/>
          </a:p>
        </p:txBody>
      </p:sp>
    </p:spTree>
    <p:extLst>
      <p:ext uri="{BB962C8B-B14F-4D97-AF65-F5344CB8AC3E}">
        <p14:creationId xmlns:p14="http://schemas.microsoft.com/office/powerpoint/2010/main" val="929410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2" name="图片 1"/>
          <p:cNvPicPr>
            <a:picLocks noChangeAspect="1"/>
          </p:cNvPicPr>
          <p:nvPr/>
        </p:nvPicPr>
        <p:blipFill>
          <a:blip r:embed="rId3"/>
          <a:stretch>
            <a:fillRect/>
          </a:stretch>
        </p:blipFill>
        <p:spPr>
          <a:xfrm>
            <a:off x="2777178" y="674502"/>
            <a:ext cx="1945446" cy="3054350"/>
          </a:xfrm>
          <a:prstGeom prst="rect">
            <a:avLst/>
          </a:prstGeom>
        </p:spPr>
      </p:pic>
      <p:pic>
        <p:nvPicPr>
          <p:cNvPr id="3" name="图片 2"/>
          <p:cNvPicPr>
            <a:picLocks noChangeAspect="1"/>
          </p:cNvPicPr>
          <p:nvPr/>
        </p:nvPicPr>
        <p:blipFill>
          <a:blip r:embed="rId4"/>
          <a:stretch>
            <a:fillRect/>
          </a:stretch>
        </p:blipFill>
        <p:spPr>
          <a:xfrm>
            <a:off x="5333505" y="794575"/>
            <a:ext cx="4539040" cy="2814204"/>
          </a:xfrm>
          <a:prstGeom prst="rect">
            <a:avLst/>
          </a:prstGeom>
        </p:spPr>
      </p:pic>
      <p:sp>
        <p:nvSpPr>
          <p:cNvPr id="4" name="文本框 3"/>
          <p:cNvSpPr txBox="1"/>
          <p:nvPr/>
        </p:nvSpPr>
        <p:spPr>
          <a:xfrm>
            <a:off x="2777178" y="3980860"/>
            <a:ext cx="7095367" cy="1815882"/>
          </a:xfrm>
          <a:prstGeom prst="rect">
            <a:avLst/>
          </a:prstGeom>
          <a:noFill/>
        </p:spPr>
        <p:txBody>
          <a:bodyPr wrap="square" rtlCol="0">
            <a:spAutoFit/>
          </a:bodyPr>
          <a:lstStyle/>
          <a:p>
            <a:r>
              <a:rPr lang="en-US" altLang="zh-CN" sz="2800" dirty="0"/>
              <a:t>T</a:t>
            </a:r>
            <a:r>
              <a:rPr lang="en-US" altLang="zh-CN" sz="2800" dirty="0" smtClean="0"/>
              <a:t>he </a:t>
            </a:r>
            <a:r>
              <a:rPr lang="en-US" altLang="zh-CN" sz="2800" dirty="0"/>
              <a:t>German mathematician </a:t>
            </a:r>
            <a:r>
              <a:rPr lang="en-US" altLang="zh-CN" sz="2800" b="1" dirty="0" smtClean="0"/>
              <a:t>Leibniz</a:t>
            </a:r>
            <a:r>
              <a:rPr lang="zh-CN" altLang="en-US" sz="2800" dirty="0" smtClean="0"/>
              <a:t> </a:t>
            </a:r>
            <a:r>
              <a:rPr lang="en-US" altLang="zh-CN" sz="2800" dirty="0" smtClean="0"/>
              <a:t>(</a:t>
            </a:r>
            <a:r>
              <a:rPr lang="zh-CN" altLang="en-US" sz="2800" dirty="0" smtClean="0"/>
              <a:t>莱布尼茨</a:t>
            </a:r>
            <a:r>
              <a:rPr lang="en-US" altLang="zh-CN" sz="2800" dirty="0" smtClean="0"/>
              <a:t>) </a:t>
            </a:r>
            <a:r>
              <a:rPr lang="en-US" altLang="zh-CN" sz="2800" dirty="0"/>
              <a:t>make the calculator can compute multiplication and division.</a:t>
            </a:r>
          </a:p>
          <a:p>
            <a:endParaRPr kumimoji="1" lang="zh-CN" altLang="en-US" sz="2800" dirty="0"/>
          </a:p>
        </p:txBody>
      </p:sp>
    </p:spTree>
    <p:extLst>
      <p:ext uri="{BB962C8B-B14F-4D97-AF65-F5344CB8AC3E}">
        <p14:creationId xmlns:p14="http://schemas.microsoft.com/office/powerpoint/2010/main" val="1956414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2" name="图片 1"/>
          <p:cNvPicPr>
            <a:picLocks noChangeAspect="1"/>
          </p:cNvPicPr>
          <p:nvPr/>
        </p:nvPicPr>
        <p:blipFill>
          <a:blip r:embed="rId3"/>
          <a:stretch>
            <a:fillRect/>
          </a:stretch>
        </p:blipFill>
        <p:spPr>
          <a:xfrm>
            <a:off x="1735448" y="1521471"/>
            <a:ext cx="4346423" cy="3053362"/>
          </a:xfrm>
          <a:prstGeom prst="rect">
            <a:avLst/>
          </a:prstGeom>
        </p:spPr>
      </p:pic>
      <p:sp>
        <p:nvSpPr>
          <p:cNvPr id="3" name="文本框 2"/>
          <p:cNvSpPr txBox="1"/>
          <p:nvPr/>
        </p:nvSpPr>
        <p:spPr>
          <a:xfrm>
            <a:off x="6144603" y="1391943"/>
            <a:ext cx="4252464" cy="4154984"/>
          </a:xfrm>
          <a:prstGeom prst="rect">
            <a:avLst/>
          </a:prstGeom>
          <a:noFill/>
        </p:spPr>
        <p:txBody>
          <a:bodyPr wrap="square" rtlCol="0">
            <a:spAutoFit/>
          </a:bodyPr>
          <a:lstStyle/>
          <a:p>
            <a:r>
              <a:rPr lang="en-US" altLang="zh-CN" sz="2400" dirty="0"/>
              <a:t>Until to 20th century, global population increase quickly because of the development of science and technology. At that time, people need more complicated computation. So the world's first electronic computer birthed in the University of Pennsylvania in the U.S in 1946.</a:t>
            </a:r>
          </a:p>
          <a:p>
            <a:endParaRPr kumimoji="1" lang="zh-CN" altLang="en-US" sz="2400" dirty="0"/>
          </a:p>
        </p:txBody>
      </p:sp>
    </p:spTree>
    <p:extLst>
      <p:ext uri="{BB962C8B-B14F-4D97-AF65-F5344CB8AC3E}">
        <p14:creationId xmlns:p14="http://schemas.microsoft.com/office/powerpoint/2010/main" val="1341357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2" name="文本框 1"/>
          <p:cNvSpPr txBox="1"/>
          <p:nvPr/>
        </p:nvSpPr>
        <p:spPr>
          <a:xfrm>
            <a:off x="1877291" y="2237509"/>
            <a:ext cx="4624599" cy="2677656"/>
          </a:xfrm>
          <a:prstGeom prst="rect">
            <a:avLst/>
          </a:prstGeom>
          <a:noFill/>
        </p:spPr>
        <p:txBody>
          <a:bodyPr wrap="none" rtlCol="0">
            <a:spAutoFit/>
          </a:bodyPr>
          <a:lstStyle/>
          <a:p>
            <a:pPr>
              <a:lnSpc>
                <a:spcPct val="150000"/>
              </a:lnSpc>
            </a:pPr>
            <a:r>
              <a:rPr lang="en-US" altLang="zh-CN" sz="2800" b="1" dirty="0"/>
              <a:t>modern computer </a:t>
            </a:r>
            <a:r>
              <a:rPr lang="en-US" altLang="zh-CN" sz="2800" b="1" dirty="0" smtClean="0"/>
              <a:t>technology</a:t>
            </a:r>
          </a:p>
          <a:p>
            <a:pPr>
              <a:lnSpc>
                <a:spcPct val="150000"/>
              </a:lnSpc>
            </a:pPr>
            <a:r>
              <a:rPr lang="en-US" altLang="zh-CN" sz="2800" dirty="0" smtClean="0"/>
              <a:t>network technology</a:t>
            </a:r>
          </a:p>
          <a:p>
            <a:pPr>
              <a:lnSpc>
                <a:spcPct val="150000"/>
              </a:lnSpc>
            </a:pPr>
            <a:r>
              <a:rPr lang="en-US" altLang="zh-CN" sz="2800" dirty="0" smtClean="0"/>
              <a:t>database technology</a:t>
            </a:r>
          </a:p>
          <a:p>
            <a:pPr>
              <a:lnSpc>
                <a:spcPct val="150000"/>
              </a:lnSpc>
            </a:pPr>
            <a:r>
              <a:rPr lang="en-US" altLang="zh-CN" sz="2800" dirty="0" smtClean="0"/>
              <a:t>communications </a:t>
            </a:r>
            <a:r>
              <a:rPr lang="en-US" altLang="zh-CN" sz="2800" dirty="0"/>
              <a:t>technology</a:t>
            </a:r>
          </a:p>
        </p:txBody>
      </p:sp>
      <p:sp>
        <p:nvSpPr>
          <p:cNvPr id="3" name="文本框 2"/>
          <p:cNvSpPr txBox="1"/>
          <p:nvPr/>
        </p:nvSpPr>
        <p:spPr>
          <a:xfrm>
            <a:off x="7701653" y="3281321"/>
            <a:ext cx="3103418" cy="523220"/>
          </a:xfrm>
          <a:prstGeom prst="rect">
            <a:avLst/>
          </a:prstGeom>
          <a:noFill/>
        </p:spPr>
        <p:txBody>
          <a:bodyPr wrap="square" rtlCol="0">
            <a:spAutoFit/>
          </a:bodyPr>
          <a:lstStyle/>
          <a:p>
            <a:r>
              <a:rPr kumimoji="1" lang="en-US" altLang="zh-CN" sz="2800" b="1" dirty="0" smtClean="0"/>
              <a:t>Develop</a:t>
            </a:r>
            <a:r>
              <a:rPr kumimoji="1" lang="zh-CN" altLang="en-US" sz="2800" b="1" dirty="0" smtClean="0"/>
              <a:t> </a:t>
            </a:r>
            <a:r>
              <a:rPr lang="en-US" altLang="zh-CN" sz="2800" b="1" dirty="0" smtClean="0"/>
              <a:t>rapidly</a:t>
            </a:r>
            <a:endParaRPr lang="en-US" altLang="zh-CN" sz="2800" b="1" dirty="0"/>
          </a:p>
        </p:txBody>
      </p:sp>
      <p:sp>
        <p:nvSpPr>
          <p:cNvPr id="4" name="右大括号 3"/>
          <p:cNvSpPr/>
          <p:nvPr/>
        </p:nvSpPr>
        <p:spPr>
          <a:xfrm>
            <a:off x="6906491" y="2452255"/>
            <a:ext cx="471054" cy="218135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ln w="0"/>
              <a:effectLst>
                <a:outerShdw blurRad="38100" dist="19050" dir="2700000" algn="tl" rotWithShape="0">
                  <a:schemeClr val="dk1">
                    <a:alpha val="40000"/>
                  </a:schemeClr>
                </a:outerShdw>
              </a:effectLst>
            </a:endParaRPr>
          </a:p>
        </p:txBody>
      </p:sp>
      <p:sp>
        <p:nvSpPr>
          <p:cNvPr id="6" name="文本框 5"/>
          <p:cNvSpPr txBox="1"/>
          <p:nvPr/>
        </p:nvSpPr>
        <p:spPr>
          <a:xfrm>
            <a:off x="1877291" y="1224834"/>
            <a:ext cx="8077200" cy="769441"/>
          </a:xfrm>
          <a:prstGeom prst="rect">
            <a:avLst/>
          </a:prstGeom>
          <a:noFill/>
        </p:spPr>
        <p:txBody>
          <a:bodyPr wrap="square" rtlCol="0">
            <a:spAutoFit/>
          </a:bodyPr>
          <a:lstStyle/>
          <a:p>
            <a:r>
              <a:rPr kumimoji="1" lang="en-US" altLang="zh-CN" sz="4400" b="1" dirty="0" smtClean="0">
                <a:solidFill>
                  <a:schemeClr val="accent6">
                    <a:lumMod val="75000"/>
                  </a:schemeClr>
                </a:solidFill>
              </a:rPr>
              <a:t>Now,</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this</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is</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the</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age</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of</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technology.</a:t>
            </a:r>
            <a:endParaRPr kumimoji="1" lang="zh-CN" altLang="en-US" sz="4400" b="1" dirty="0">
              <a:solidFill>
                <a:schemeClr val="accent6">
                  <a:lumMod val="75000"/>
                </a:schemeClr>
              </a:solidFill>
            </a:endParaRPr>
          </a:p>
        </p:txBody>
      </p:sp>
    </p:spTree>
    <p:extLst>
      <p:ext uri="{BB962C8B-B14F-4D97-AF65-F5344CB8AC3E}">
        <p14:creationId xmlns:p14="http://schemas.microsoft.com/office/powerpoint/2010/main" val="2053861526"/>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TotalTime>
  <Words>582</Words>
  <Application>Microsoft Macintosh PowerPoint</Application>
  <PresentationFormat>宽屏</PresentationFormat>
  <Paragraphs>60</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Calibri</vt:lpstr>
      <vt:lpstr>DengXian</vt:lpstr>
      <vt:lpstr>Helvetica Neue Medium</vt:lpstr>
      <vt:lpstr>Roboto Bold</vt:lpstr>
      <vt:lpstr>宋体</vt:lpstr>
      <vt:lpstr>微软雅黑</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Zong lou</dc:creator>
  <cp:lastModifiedBy>Zong lou</cp:lastModifiedBy>
  <cp:revision>119</cp:revision>
  <dcterms:created xsi:type="dcterms:W3CDTF">2020-03-15T04:42:37Z</dcterms:created>
  <dcterms:modified xsi:type="dcterms:W3CDTF">2020-03-16T01:52:05Z</dcterms:modified>
</cp:coreProperties>
</file>